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gif" ContentType="image/gif"/>
  <Default Extension="tiff" ContentType="image/tiff"/>
  <Default Extension="xlsx" ContentType="application/vnd.openxmlformats-officedocument.spreadsheetml.sheet"/>
  <Default Extension="mp4" ContentType="video/mp4"/>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5.xml" ContentType="application/vnd.openxmlformats-officedocument.presentationml.notesSlide+xml"/>
  <Override PartName="/ppt/charts/chart2.xml" ContentType="application/vnd.openxmlformats-officedocument.drawingml.chart+xml"/>
  <Override PartName="/ppt/theme/themeOverride1.xml" ContentType="application/vnd.openxmlformats-officedocument.themeOverride+xml"/>
  <Override PartName="/ppt/drawings/drawing1.xml" ContentType="application/vnd.openxmlformats-officedocument.drawingml.chartshape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36"/>
  </p:notesMasterIdLst>
  <p:sldIdLst>
    <p:sldId id="257" r:id="rId2"/>
    <p:sldId id="276" r:id="rId3"/>
    <p:sldId id="277" r:id="rId4"/>
    <p:sldId id="278" r:id="rId5"/>
    <p:sldId id="321" r:id="rId6"/>
    <p:sldId id="331" r:id="rId7"/>
    <p:sldId id="343" r:id="rId8"/>
    <p:sldId id="334" r:id="rId9"/>
    <p:sldId id="335" r:id="rId10"/>
    <p:sldId id="336" r:id="rId11"/>
    <p:sldId id="337" r:id="rId12"/>
    <p:sldId id="338" r:id="rId13"/>
    <p:sldId id="339" r:id="rId14"/>
    <p:sldId id="340" r:id="rId15"/>
    <p:sldId id="341" r:id="rId16"/>
    <p:sldId id="342" r:id="rId17"/>
    <p:sldId id="346" r:id="rId18"/>
    <p:sldId id="347" r:id="rId19"/>
    <p:sldId id="344" r:id="rId20"/>
    <p:sldId id="359" r:id="rId21"/>
    <p:sldId id="360" r:id="rId22"/>
    <p:sldId id="298" r:id="rId23"/>
    <p:sldId id="319" r:id="rId24"/>
    <p:sldId id="320" r:id="rId25"/>
    <p:sldId id="317" r:id="rId26"/>
    <p:sldId id="349" r:id="rId27"/>
    <p:sldId id="361" r:id="rId28"/>
    <p:sldId id="350" r:id="rId29"/>
    <p:sldId id="351" r:id="rId30"/>
    <p:sldId id="352" r:id="rId31"/>
    <p:sldId id="353" r:id="rId32"/>
    <p:sldId id="354" r:id="rId33"/>
    <p:sldId id="357" r:id="rId34"/>
    <p:sldId id="318" r:id="rId3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46C0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5400" autoAdjust="0"/>
  </p:normalViewPr>
  <p:slideViewPr>
    <p:cSldViewPr snapToGrid="0">
      <p:cViewPr varScale="1">
        <p:scale>
          <a:sx n="104" d="100"/>
          <a:sy n="104" d="100"/>
        </p:scale>
        <p:origin x="144" y="72"/>
      </p:cViewPr>
      <p:guideLst/>
    </p:cSldViewPr>
  </p:slid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chartUserShapes" Target="../drawings/drawing1.xml"/><Relationship Id="rId2" Type="http://schemas.openxmlformats.org/officeDocument/2006/relationships/oleObject" Target="file:///C:\Users\sylvain\Documents\Sylvain\Meetings\2018\HRP2018\GL_HRP_data\DatasetGrowth-011618.xlsx" TargetMode="External"/><Relationship Id="rId1" Type="http://schemas.openxmlformats.org/officeDocument/2006/relationships/themeOverride" Target="../theme/themeOverrid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3080341837844109"/>
          <c:y val="0.14960188604742999"/>
          <c:w val="0.75088613049713915"/>
          <c:h val="0.62599563328920205"/>
        </c:manualLayout>
      </c:layout>
      <c:barChart>
        <c:barDir val="col"/>
        <c:grouping val="clustered"/>
        <c:varyColors val="0"/>
        <c:ser>
          <c:idx val="0"/>
          <c:order val="0"/>
          <c:tx>
            <c:strRef>
              <c:f>'Dec29 all ctls vs indiv vs twin'!$C$241</c:f>
              <c:strCache>
                <c:ptCount val="1"/>
                <c:pt idx="0">
                  <c:v>Pre-flight</c:v>
                </c:pt>
              </c:strCache>
            </c:strRef>
          </c:tx>
          <c:spPr>
            <a:solidFill>
              <a:schemeClr val="accent1"/>
            </a:solidFill>
            <a:ln>
              <a:noFill/>
            </a:ln>
            <a:effectLst/>
          </c:spPr>
          <c:invertIfNegative val="0"/>
          <c:dPt>
            <c:idx val="0"/>
            <c:invertIfNegative val="0"/>
            <c:bubble3D val="0"/>
            <c:spPr>
              <a:solidFill>
                <a:srgbClr val="7030A0"/>
              </a:solidFill>
              <a:ln>
                <a:solidFill>
                  <a:schemeClr val="tx1"/>
                </a:solidFill>
              </a:ln>
              <a:effectLst/>
            </c:spPr>
            <c:extLst>
              <c:ext xmlns:c16="http://schemas.microsoft.com/office/drawing/2014/chart" uri="{C3380CC4-5D6E-409C-BE32-E72D297353CC}">
                <c16:uniqueId val="{00000001-0F1B-4361-BC0A-AEB8BB8DF0F6}"/>
              </c:ext>
            </c:extLst>
          </c:dPt>
          <c:dPt>
            <c:idx val="1"/>
            <c:invertIfNegative val="0"/>
            <c:bubble3D val="0"/>
            <c:spPr>
              <a:solidFill>
                <a:srgbClr val="0000FF"/>
              </a:solidFill>
              <a:ln>
                <a:solidFill>
                  <a:schemeClr val="tx1"/>
                </a:solidFill>
              </a:ln>
              <a:effectLst/>
            </c:spPr>
            <c:extLst>
              <c:ext xmlns:c16="http://schemas.microsoft.com/office/drawing/2014/chart" uri="{C3380CC4-5D6E-409C-BE32-E72D297353CC}">
                <c16:uniqueId val="{00000003-0F1B-4361-BC0A-AEB8BB8DF0F6}"/>
              </c:ext>
            </c:extLst>
          </c:dPt>
          <c:errBars>
            <c:errBarType val="both"/>
            <c:errValType val="cust"/>
            <c:noEndCap val="0"/>
            <c:plus>
              <c:numRef>
                <c:f>'Dec29 all ctls vs indiv vs twin'!$C$254:$C$255</c:f>
                <c:numCache>
                  <c:formatCode>General</c:formatCode>
                  <c:ptCount val="2"/>
                  <c:pt idx="0">
                    <c:v>2.1906351853843199E-2</c:v>
                  </c:pt>
                  <c:pt idx="1">
                    <c:v>2.3140185259875799E-2</c:v>
                  </c:pt>
                </c:numCache>
              </c:numRef>
            </c:plus>
            <c:minus>
              <c:numRef>
                <c:f>'Dec29 all ctls vs indiv vs twin'!$C$254:$C$255</c:f>
                <c:numCache>
                  <c:formatCode>General</c:formatCode>
                  <c:ptCount val="2"/>
                  <c:pt idx="0">
                    <c:v>2.1906351853843199E-2</c:v>
                  </c:pt>
                  <c:pt idx="1">
                    <c:v>2.3140185259875799E-2</c:v>
                  </c:pt>
                </c:numCache>
              </c:numRef>
            </c:minus>
            <c:spPr>
              <a:noFill/>
              <a:ln w="9525" cap="flat" cmpd="sng" algn="ctr">
                <a:solidFill>
                  <a:schemeClr val="tx1">
                    <a:lumMod val="65000"/>
                    <a:lumOff val="35000"/>
                  </a:schemeClr>
                </a:solidFill>
                <a:round/>
              </a:ln>
              <a:effectLst/>
            </c:spPr>
          </c:errBars>
          <c:cat>
            <c:strRef>
              <c:f>'Dec29 all ctls vs indiv vs twin'!$A$242:$B$243</c:f>
              <c:strCache>
                <c:ptCount val="2"/>
                <c:pt idx="0">
                  <c:v>Controls</c:v>
                </c:pt>
                <c:pt idx="1">
                  <c:v>Astronauts</c:v>
                </c:pt>
              </c:strCache>
            </c:strRef>
          </c:cat>
          <c:val>
            <c:numRef>
              <c:f>'Dec29 all ctls vs indiv vs twin'!$C$242:$C$243</c:f>
              <c:numCache>
                <c:formatCode>0.0000</c:formatCode>
                <c:ptCount val="2"/>
                <c:pt idx="0" formatCode="General">
                  <c:v>1</c:v>
                </c:pt>
                <c:pt idx="1">
                  <c:v>0.91960171017977199</c:v>
                </c:pt>
              </c:numCache>
            </c:numRef>
          </c:val>
          <c:extLst>
            <c:ext xmlns:c16="http://schemas.microsoft.com/office/drawing/2014/chart" uri="{C3380CC4-5D6E-409C-BE32-E72D297353CC}">
              <c16:uniqueId val="{00000004-0F1B-4361-BC0A-AEB8BB8DF0F6}"/>
            </c:ext>
          </c:extLst>
        </c:ser>
        <c:ser>
          <c:idx val="1"/>
          <c:order val="1"/>
          <c:tx>
            <c:strRef>
              <c:f>'Dec29 all ctls vs indiv vs twin'!$D$241</c:f>
              <c:strCache>
                <c:ptCount val="1"/>
                <c:pt idx="0">
                  <c:v>Mid-flight</c:v>
                </c:pt>
              </c:strCache>
            </c:strRef>
          </c:tx>
          <c:spPr>
            <a:solidFill>
              <a:srgbClr val="FF0000"/>
            </a:solidFill>
            <a:ln>
              <a:solidFill>
                <a:schemeClr val="tx1"/>
              </a:solidFill>
            </a:ln>
            <a:effectLst/>
          </c:spPr>
          <c:invertIfNegative val="0"/>
          <c:errBars>
            <c:errBarType val="both"/>
            <c:errValType val="cust"/>
            <c:noEndCap val="0"/>
            <c:plus>
              <c:numRef>
                <c:f>'Dec29 all ctls vs indiv vs twin'!$D$254:$D$255</c:f>
                <c:numCache>
                  <c:formatCode>General</c:formatCode>
                  <c:ptCount val="2"/>
                  <c:pt idx="1">
                    <c:v>0.25145369685404101</c:v>
                  </c:pt>
                </c:numCache>
              </c:numRef>
            </c:plus>
            <c:minus>
              <c:numRef>
                <c:f>'Dec29 all ctls vs indiv vs twin'!$D$254:$D$255</c:f>
                <c:numCache>
                  <c:formatCode>General</c:formatCode>
                  <c:ptCount val="2"/>
                  <c:pt idx="1">
                    <c:v>0.25145369685404101</c:v>
                  </c:pt>
                </c:numCache>
              </c:numRef>
            </c:minus>
            <c:spPr>
              <a:noFill/>
              <a:ln w="9525" cap="flat" cmpd="sng" algn="ctr">
                <a:solidFill>
                  <a:schemeClr val="tx1">
                    <a:lumMod val="65000"/>
                    <a:lumOff val="35000"/>
                  </a:schemeClr>
                </a:solidFill>
                <a:round/>
              </a:ln>
              <a:effectLst/>
            </c:spPr>
          </c:errBars>
          <c:cat>
            <c:strRef>
              <c:f>'Dec29 all ctls vs indiv vs twin'!$A$242:$B$243</c:f>
              <c:strCache>
                <c:ptCount val="2"/>
                <c:pt idx="0">
                  <c:v>Controls</c:v>
                </c:pt>
                <c:pt idx="1">
                  <c:v>Astronauts</c:v>
                </c:pt>
              </c:strCache>
            </c:strRef>
          </c:cat>
          <c:val>
            <c:numRef>
              <c:f>'Dec29 all ctls vs indiv vs twin'!$D$242:$D$243</c:f>
              <c:numCache>
                <c:formatCode>0.0000</c:formatCode>
                <c:ptCount val="2"/>
                <c:pt idx="1">
                  <c:v>1.4289894978333759</c:v>
                </c:pt>
              </c:numCache>
            </c:numRef>
          </c:val>
          <c:extLst>
            <c:ext xmlns:c16="http://schemas.microsoft.com/office/drawing/2014/chart" uri="{C3380CC4-5D6E-409C-BE32-E72D297353CC}">
              <c16:uniqueId val="{00000005-0F1B-4361-BC0A-AEB8BB8DF0F6}"/>
            </c:ext>
          </c:extLst>
        </c:ser>
        <c:ser>
          <c:idx val="2"/>
          <c:order val="2"/>
          <c:tx>
            <c:strRef>
              <c:f>'Dec29 all ctls vs indiv vs twin'!$E$241</c:f>
              <c:strCache>
                <c:ptCount val="1"/>
                <c:pt idx="0">
                  <c:v>Return</c:v>
                </c:pt>
              </c:strCache>
            </c:strRef>
          </c:tx>
          <c:spPr>
            <a:solidFill>
              <a:srgbClr val="009900"/>
            </a:solidFill>
            <a:ln>
              <a:solidFill>
                <a:schemeClr val="tx1"/>
              </a:solidFill>
            </a:ln>
            <a:effectLst/>
          </c:spPr>
          <c:invertIfNegative val="0"/>
          <c:errBars>
            <c:errBarType val="both"/>
            <c:errValType val="cust"/>
            <c:noEndCap val="0"/>
            <c:plus>
              <c:numRef>
                <c:f>'Dec29 all ctls vs indiv vs twin'!$E$254:$E$255</c:f>
                <c:numCache>
                  <c:formatCode>General</c:formatCode>
                  <c:ptCount val="2"/>
                  <c:pt idx="1">
                    <c:v>3.3066300831810398E-2</c:v>
                  </c:pt>
                </c:numCache>
              </c:numRef>
            </c:plus>
            <c:minus>
              <c:numRef>
                <c:f>'Dec29 all ctls vs indiv vs twin'!$E$254:$E$255</c:f>
                <c:numCache>
                  <c:formatCode>General</c:formatCode>
                  <c:ptCount val="2"/>
                  <c:pt idx="1">
                    <c:v>3.3066300831810398E-2</c:v>
                  </c:pt>
                </c:numCache>
              </c:numRef>
            </c:minus>
            <c:spPr>
              <a:noFill/>
              <a:ln w="9525" cap="flat" cmpd="sng" algn="ctr">
                <a:solidFill>
                  <a:schemeClr val="tx1">
                    <a:lumMod val="65000"/>
                    <a:lumOff val="35000"/>
                  </a:schemeClr>
                </a:solidFill>
                <a:round/>
              </a:ln>
              <a:effectLst/>
            </c:spPr>
          </c:errBars>
          <c:cat>
            <c:strRef>
              <c:f>'Dec29 all ctls vs indiv vs twin'!$A$242:$B$243</c:f>
              <c:strCache>
                <c:ptCount val="2"/>
                <c:pt idx="0">
                  <c:v>Controls</c:v>
                </c:pt>
                <c:pt idx="1">
                  <c:v>Astronauts</c:v>
                </c:pt>
              </c:strCache>
            </c:strRef>
          </c:cat>
          <c:val>
            <c:numRef>
              <c:f>'Dec29 all ctls vs indiv vs twin'!$E$242:$E$243</c:f>
              <c:numCache>
                <c:formatCode>0.0000</c:formatCode>
                <c:ptCount val="2"/>
                <c:pt idx="1">
                  <c:v>0.83127385355303796</c:v>
                </c:pt>
              </c:numCache>
            </c:numRef>
          </c:val>
          <c:extLst>
            <c:ext xmlns:c16="http://schemas.microsoft.com/office/drawing/2014/chart" uri="{C3380CC4-5D6E-409C-BE32-E72D297353CC}">
              <c16:uniqueId val="{00000006-0F1B-4361-BC0A-AEB8BB8DF0F6}"/>
            </c:ext>
          </c:extLst>
        </c:ser>
        <c:dLbls>
          <c:showLegendKey val="0"/>
          <c:showVal val="0"/>
          <c:showCatName val="0"/>
          <c:showSerName val="0"/>
          <c:showPercent val="0"/>
          <c:showBubbleSize val="0"/>
        </c:dLbls>
        <c:gapWidth val="219"/>
        <c:overlap val="-27"/>
        <c:axId val="141591864"/>
        <c:axId val="143113744"/>
      </c:barChart>
      <c:catAx>
        <c:axId val="14159186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baseline="0">
                <a:solidFill>
                  <a:schemeClr val="tx1"/>
                </a:solidFill>
                <a:latin typeface="+mn-lt"/>
                <a:ea typeface="+mn-ea"/>
                <a:cs typeface="+mn-cs"/>
              </a:defRPr>
            </a:pPr>
            <a:endParaRPr lang="en-US"/>
          </a:p>
        </c:txPr>
        <c:crossAx val="143113744"/>
        <c:crosses val="autoZero"/>
        <c:auto val="1"/>
        <c:lblAlgn val="ctr"/>
        <c:lblOffset val="100"/>
        <c:noMultiLvlLbl val="0"/>
      </c:catAx>
      <c:valAx>
        <c:axId val="143113744"/>
        <c:scaling>
          <c:orientation val="minMax"/>
        </c:scaling>
        <c:delete val="0"/>
        <c:axPos val="l"/>
        <c:title>
          <c:tx>
            <c:rich>
              <a:bodyPr rot="-5400000" spcFirstLastPara="1" vertOverflow="ellipsis" vert="horz" wrap="square" anchor="ctr" anchorCtr="1"/>
              <a:lstStyle/>
              <a:p>
                <a:pPr>
                  <a:defRPr sz="1800" b="0" i="0" u="none" strike="noStrike" kern="1200" baseline="0">
                    <a:solidFill>
                      <a:schemeClr val="tx1"/>
                    </a:solidFill>
                    <a:latin typeface="+mn-lt"/>
                    <a:ea typeface="+mn-ea"/>
                    <a:cs typeface="+mn-cs"/>
                  </a:defRPr>
                </a:pPr>
                <a:r>
                  <a:rPr lang="en-US" sz="1800">
                    <a:solidFill>
                      <a:schemeClr val="tx1"/>
                    </a:solidFill>
                  </a:rPr>
                  <a:t>Reltaive Telomere Length</a:t>
                </a:r>
              </a:p>
            </c:rich>
          </c:tx>
          <c:layout>
            <c:manualLayout>
              <c:xMode val="edge"/>
              <c:yMode val="edge"/>
              <c:x val="0"/>
              <c:y val="0.15894690343789281"/>
            </c:manualLayout>
          </c:layout>
          <c:overlay val="0"/>
          <c:spPr>
            <a:noFill/>
            <a:ln>
              <a:noFill/>
            </a:ln>
            <a:effectLst/>
          </c:spPr>
          <c:txPr>
            <a:bodyPr rot="-5400000" spcFirstLastPara="1" vertOverflow="ellipsis" vert="horz" wrap="square" anchor="ctr" anchorCtr="1"/>
            <a:lstStyle/>
            <a:p>
              <a:pPr>
                <a:defRPr sz="1800" b="0" i="0" u="none" strike="noStrike" kern="1200" baseline="0">
                  <a:solidFill>
                    <a:schemeClr val="tx1"/>
                  </a:solidFill>
                  <a:latin typeface="+mn-lt"/>
                  <a:ea typeface="+mn-ea"/>
                  <a:cs typeface="+mn-cs"/>
                </a:defRPr>
              </a:pPr>
              <a:endParaRPr lang="en-US"/>
            </a:p>
          </c:txPr>
        </c:title>
        <c:numFmt formatCode="#,##0.00" sourceLinked="0"/>
        <c:majorTickMark val="none"/>
        <c:minorTickMark val="none"/>
        <c:tickLblPos val="nextTo"/>
        <c:spPr>
          <a:noFill/>
          <a:ln>
            <a:noFill/>
          </a:ln>
          <a:effectLst/>
        </c:spPr>
        <c:txPr>
          <a:bodyPr rot="-6000000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crossAx val="141591864"/>
        <c:crosses val="autoZero"/>
        <c:crossBetween val="between"/>
      </c:valAx>
      <c:spPr>
        <a:noFill/>
        <a:ln>
          <a:noFill/>
        </a:ln>
        <a:effectLst/>
      </c:spPr>
    </c:plotArea>
    <c:legend>
      <c:legendPos val="b"/>
      <c:layout>
        <c:manualLayout>
          <c:xMode val="edge"/>
          <c:yMode val="edge"/>
          <c:x val="9.7635557315966362E-2"/>
          <c:y val="0.86739879448319757"/>
          <c:w val="0.79433534625762214"/>
          <c:h val="0.13260120551680241"/>
        </c:manualLayout>
      </c:layout>
      <c:overlay val="0"/>
      <c:spPr>
        <a:noFill/>
        <a:ln>
          <a:noFill/>
        </a:ln>
        <a:effectLst/>
      </c:spPr>
      <c:txPr>
        <a:bodyPr rot="0" spcFirstLastPara="1" vertOverflow="ellipsis" vert="horz" wrap="square" anchor="ctr" anchorCtr="1"/>
        <a:lstStyle/>
        <a:p>
          <a:pPr>
            <a:defRPr sz="1800" b="0" i="0" u="none" strike="noStrike" kern="1200" baseline="0">
              <a:solidFill>
                <a:schemeClr val="tx1"/>
              </a:solidFill>
              <a:latin typeface="+mn-lt"/>
              <a:ea typeface="+mn-ea"/>
              <a:cs typeface="+mn-cs"/>
            </a:defRPr>
          </a:pPr>
          <a:endParaRPr lang="en-US"/>
        </a:p>
      </c:txPr>
    </c:legend>
    <c:plotVisOnly val="1"/>
    <c:dispBlanksAs val="gap"/>
    <c:showDLblsOverMax val="0"/>
  </c:chart>
  <c:spPr>
    <a:solidFill>
      <a:schemeClr val="bg1"/>
    </a:solidFill>
    <a:ln w="12700" cap="flat" cmpd="sng" algn="ctr">
      <a:solidFill>
        <a:schemeClr val="tx1"/>
      </a:solidFill>
      <a:round/>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9.4361694312565469E-2"/>
          <c:y val="0.15389978213507624"/>
          <c:w val="0.72042860255556551"/>
          <c:h val="0.73529411764705888"/>
        </c:manualLayout>
      </c:layout>
      <c:scatterChart>
        <c:scatterStyle val="lineMarker"/>
        <c:varyColors val="0"/>
        <c:ser>
          <c:idx val="0"/>
          <c:order val="0"/>
          <c:tx>
            <c:v>No. Studies</c:v>
          </c:tx>
          <c:spPr>
            <a:ln w="19050" cap="rnd">
              <a:noFill/>
              <a:round/>
            </a:ln>
            <a:effectLst/>
          </c:spPr>
          <c:marker>
            <c:symbol val="circle"/>
            <c:size val="7"/>
            <c:spPr>
              <a:noFill/>
              <a:ln w="9525">
                <a:solidFill>
                  <a:schemeClr val="tx2"/>
                </a:solidFill>
              </a:ln>
              <a:effectLst/>
            </c:spPr>
          </c:marker>
          <c:trendline>
            <c:spPr>
              <a:ln w="19050" cap="rnd">
                <a:solidFill>
                  <a:schemeClr val="accent4">
                    <a:lumMod val="95000"/>
                    <a:lumOff val="5000"/>
                  </a:schemeClr>
                </a:solidFill>
                <a:prstDash val="sysDot"/>
              </a:ln>
              <a:effectLst/>
            </c:spPr>
            <c:trendlineType val="exp"/>
            <c:dispRSqr val="0"/>
            <c:dispEq val="0"/>
          </c:trendline>
          <c:xVal>
            <c:numRef>
              <c:f>Sheet1!$D$3:$D$19</c:f>
              <c:numCache>
                <c:formatCode>m/d/yyyy</c:formatCode>
                <c:ptCount val="17"/>
                <c:pt idx="0">
                  <c:v>42109</c:v>
                </c:pt>
                <c:pt idx="1">
                  <c:v>42276</c:v>
                </c:pt>
                <c:pt idx="2">
                  <c:v>42303</c:v>
                </c:pt>
                <c:pt idx="3">
                  <c:v>42313</c:v>
                </c:pt>
                <c:pt idx="4">
                  <c:v>42345</c:v>
                </c:pt>
                <c:pt idx="5">
                  <c:v>42397</c:v>
                </c:pt>
                <c:pt idx="6">
                  <c:v>42450</c:v>
                </c:pt>
                <c:pt idx="7">
                  <c:v>42530</c:v>
                </c:pt>
                <c:pt idx="8">
                  <c:v>42558</c:v>
                </c:pt>
                <c:pt idx="9">
                  <c:v>42635</c:v>
                </c:pt>
                <c:pt idx="10">
                  <c:v>42667</c:v>
                </c:pt>
                <c:pt idx="11">
                  <c:v>42720</c:v>
                </c:pt>
                <c:pt idx="12">
                  <c:v>42793</c:v>
                </c:pt>
                <c:pt idx="13">
                  <c:v>42852</c:v>
                </c:pt>
                <c:pt idx="14">
                  <c:v>42891</c:v>
                </c:pt>
                <c:pt idx="15">
                  <c:v>42915</c:v>
                </c:pt>
                <c:pt idx="16">
                  <c:v>43116</c:v>
                </c:pt>
              </c:numCache>
            </c:numRef>
          </c:xVal>
          <c:yVal>
            <c:numRef>
              <c:f>Sheet1!$E$3:$E$19</c:f>
              <c:numCache>
                <c:formatCode>General</c:formatCode>
                <c:ptCount val="17"/>
                <c:pt idx="0">
                  <c:v>25</c:v>
                </c:pt>
                <c:pt idx="1">
                  <c:v>31</c:v>
                </c:pt>
                <c:pt idx="2">
                  <c:v>39</c:v>
                </c:pt>
                <c:pt idx="3">
                  <c:v>44</c:v>
                </c:pt>
                <c:pt idx="4">
                  <c:v>46</c:v>
                </c:pt>
                <c:pt idx="5">
                  <c:v>47</c:v>
                </c:pt>
                <c:pt idx="6">
                  <c:v>56</c:v>
                </c:pt>
                <c:pt idx="7">
                  <c:v>62</c:v>
                </c:pt>
                <c:pt idx="8">
                  <c:v>68</c:v>
                </c:pt>
                <c:pt idx="9">
                  <c:v>81</c:v>
                </c:pt>
                <c:pt idx="10">
                  <c:v>82</c:v>
                </c:pt>
                <c:pt idx="11">
                  <c:v>88</c:v>
                </c:pt>
                <c:pt idx="12">
                  <c:v>94</c:v>
                </c:pt>
                <c:pt idx="13">
                  <c:v>109</c:v>
                </c:pt>
                <c:pt idx="14">
                  <c:v>111</c:v>
                </c:pt>
                <c:pt idx="15">
                  <c:v>128</c:v>
                </c:pt>
                <c:pt idx="16">
                  <c:v>160</c:v>
                </c:pt>
              </c:numCache>
            </c:numRef>
          </c:yVal>
          <c:smooth val="0"/>
          <c:extLst>
            <c:ext xmlns:c16="http://schemas.microsoft.com/office/drawing/2014/chart" uri="{C3380CC4-5D6E-409C-BE32-E72D297353CC}">
              <c16:uniqueId val="{00000001-7CA9-45C6-815B-9C8904940D32}"/>
            </c:ext>
          </c:extLst>
        </c:ser>
        <c:dLbls>
          <c:showLegendKey val="0"/>
          <c:showVal val="0"/>
          <c:showCatName val="0"/>
          <c:showSerName val="0"/>
          <c:showPercent val="0"/>
          <c:showBubbleSize val="0"/>
        </c:dLbls>
        <c:axId val="424635024"/>
        <c:axId val="424638552"/>
      </c:scatterChart>
      <c:scatterChart>
        <c:scatterStyle val="lineMarker"/>
        <c:varyColors val="0"/>
        <c:ser>
          <c:idx val="1"/>
          <c:order val="1"/>
          <c:tx>
            <c:strRef>
              <c:f>Sheet1!$F$23</c:f>
              <c:strCache>
                <c:ptCount val="1"/>
                <c:pt idx="0">
                  <c:v>TB/study</c:v>
                </c:pt>
              </c:strCache>
            </c:strRef>
          </c:tx>
          <c:spPr>
            <a:ln w="19050" cap="rnd">
              <a:noFill/>
              <a:round/>
            </a:ln>
            <a:effectLst/>
          </c:spPr>
          <c:marker>
            <c:symbol val="diamond"/>
            <c:size val="7"/>
            <c:spPr>
              <a:solidFill>
                <a:srgbClr val="C00000"/>
              </a:solidFill>
              <a:ln w="9525">
                <a:solidFill>
                  <a:schemeClr val="accent2"/>
                </a:solidFill>
              </a:ln>
              <a:effectLst/>
            </c:spPr>
          </c:marker>
          <c:dPt>
            <c:idx val="1"/>
            <c:marker>
              <c:spPr>
                <a:solidFill>
                  <a:srgbClr val="C00000"/>
                </a:solidFill>
                <a:ln w="9525">
                  <a:noFill/>
                </a:ln>
                <a:effectLst/>
              </c:spPr>
            </c:marker>
            <c:bubble3D val="0"/>
            <c:extLst>
              <c:ext xmlns:c16="http://schemas.microsoft.com/office/drawing/2014/chart" uri="{C3380CC4-5D6E-409C-BE32-E72D297353CC}">
                <c16:uniqueId val="{00000002-7CA9-45C6-815B-9C8904940D32}"/>
              </c:ext>
            </c:extLst>
          </c:dPt>
          <c:xVal>
            <c:numRef>
              <c:f>Sheet1!$D$24:$D$27</c:f>
              <c:numCache>
                <c:formatCode>m/d/yyyy</c:formatCode>
                <c:ptCount val="4"/>
                <c:pt idx="0">
                  <c:v>42109</c:v>
                </c:pt>
                <c:pt idx="1">
                  <c:v>42345</c:v>
                </c:pt>
                <c:pt idx="2">
                  <c:v>42978</c:v>
                </c:pt>
                <c:pt idx="3">
                  <c:v>43116</c:v>
                </c:pt>
              </c:numCache>
            </c:numRef>
          </c:xVal>
          <c:yVal>
            <c:numRef>
              <c:f>Sheet1!$F$24:$F$27</c:f>
              <c:numCache>
                <c:formatCode>General</c:formatCode>
                <c:ptCount val="4"/>
                <c:pt idx="0">
                  <c:v>8.0000000000000002E-3</c:v>
                </c:pt>
                <c:pt idx="1">
                  <c:v>3.2608695652173912E-2</c:v>
                </c:pt>
                <c:pt idx="2">
                  <c:v>5.3571428571428568E-2</c:v>
                </c:pt>
                <c:pt idx="3">
                  <c:v>5.4000000000000006E-2</c:v>
                </c:pt>
              </c:numCache>
            </c:numRef>
          </c:yVal>
          <c:smooth val="1"/>
          <c:extLst>
            <c:ext xmlns:c16="http://schemas.microsoft.com/office/drawing/2014/chart" uri="{C3380CC4-5D6E-409C-BE32-E72D297353CC}">
              <c16:uniqueId val="{00000003-7CA9-45C6-815B-9C8904940D32}"/>
            </c:ext>
          </c:extLst>
        </c:ser>
        <c:dLbls>
          <c:showLegendKey val="0"/>
          <c:showVal val="0"/>
          <c:showCatName val="0"/>
          <c:showSerName val="0"/>
          <c:showPercent val="0"/>
          <c:showBubbleSize val="0"/>
        </c:dLbls>
        <c:axId val="424655800"/>
        <c:axId val="424651488"/>
      </c:scatterChart>
      <c:valAx>
        <c:axId val="424635024"/>
        <c:scaling>
          <c:orientation val="minMax"/>
        </c:scaling>
        <c:delete val="0"/>
        <c:axPos val="b"/>
        <c:majorGridlines>
          <c:spPr>
            <a:ln w="9525" cap="flat" cmpd="sng" algn="ctr">
              <a:solidFill>
                <a:schemeClr val="tx1">
                  <a:lumMod val="15000"/>
                  <a:lumOff val="85000"/>
                </a:schemeClr>
              </a:solidFill>
              <a:round/>
            </a:ln>
            <a:effectLst/>
          </c:spPr>
        </c:majorGridlines>
        <c:numFmt formatCode="m/d/yyyy"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crossAx val="424638552"/>
        <c:crosses val="autoZero"/>
        <c:crossBetween val="midCat"/>
        <c:majorUnit val="400"/>
      </c:valAx>
      <c:valAx>
        <c:axId val="424638552"/>
        <c:scaling>
          <c:orientation val="minMax"/>
          <c:max val="190"/>
          <c:min val="25"/>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crossAx val="424635024"/>
        <c:crosses val="autoZero"/>
        <c:crossBetween val="midCat"/>
      </c:valAx>
      <c:valAx>
        <c:axId val="424651488"/>
        <c:scaling>
          <c:orientation val="minMax"/>
          <c:min val="8.0000000000000019E-3"/>
        </c:scaling>
        <c:delete val="0"/>
        <c:axPos val="r"/>
        <c:numFmt formatCode="General" sourceLinked="1"/>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00" b="0" i="0" u="none" strike="noStrike" kern="1200" baseline="0">
                <a:solidFill>
                  <a:srgbClr val="C00000"/>
                </a:solidFill>
                <a:latin typeface="+mn-lt"/>
                <a:ea typeface="+mn-ea"/>
                <a:cs typeface="+mn-cs"/>
              </a:defRPr>
            </a:pPr>
            <a:endParaRPr lang="en-US"/>
          </a:p>
        </c:txPr>
        <c:crossAx val="424655800"/>
        <c:crosses val="max"/>
        <c:crossBetween val="midCat"/>
      </c:valAx>
      <c:valAx>
        <c:axId val="424655800"/>
        <c:scaling>
          <c:orientation val="minMax"/>
        </c:scaling>
        <c:delete val="1"/>
        <c:axPos val="b"/>
        <c:numFmt formatCode="m/d/yyyy" sourceLinked="1"/>
        <c:majorTickMark val="out"/>
        <c:minorTickMark val="none"/>
        <c:tickLblPos val="nextTo"/>
        <c:crossAx val="424651488"/>
        <c:crosses val="autoZero"/>
        <c:crossBetween val="midCat"/>
      </c:valAx>
      <c:spPr>
        <a:noFill/>
        <a:ln>
          <a:noFill/>
        </a:ln>
        <a:effectLst/>
      </c:spPr>
    </c:plotArea>
    <c:legend>
      <c:legendPos val="r"/>
      <c:layout>
        <c:manualLayout>
          <c:xMode val="edge"/>
          <c:yMode val="edge"/>
          <c:x val="0.15470721151271632"/>
          <c:y val="7.2054284676833696E-2"/>
          <c:w val="0.41738413226077725"/>
          <c:h val="0.21288428951827645"/>
        </c:manualLayout>
      </c:layout>
      <c:overlay val="0"/>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legend>
    <c:plotVisOnly val="1"/>
    <c:dispBlanksAs val="gap"/>
    <c:showDLblsOverMax val="0"/>
  </c:chart>
  <c:spPr>
    <a:noFill/>
    <a:ln>
      <a:noFill/>
    </a:ln>
    <a:effectLst/>
  </c:spPr>
  <c:txPr>
    <a:bodyPr/>
    <a:lstStyle/>
    <a:p>
      <a:pPr>
        <a:defRPr sz="1100">
          <a:solidFill>
            <a:schemeClr val="tx1"/>
          </a:solidFill>
        </a:defRPr>
      </a:pPr>
      <a:endParaRPr lang="en-US"/>
    </a:p>
  </c:txPr>
  <c:externalData r:id="rId2">
    <c:autoUpdate val="0"/>
  </c:externalData>
  <c:userShapes r:id="rId3"/>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0.18494</cdr:x>
      <cdr:y>0.20366</cdr:y>
    </cdr:from>
    <cdr:to>
      <cdr:x>0.80528</cdr:x>
      <cdr:y>0.89329</cdr:y>
    </cdr:to>
    <cdr:sp macro="" textlink="">
      <cdr:nvSpPr>
        <cdr:cNvPr id="2" name="Freeform 1"/>
        <cdr:cNvSpPr/>
      </cdr:nvSpPr>
      <cdr:spPr bwMode="auto">
        <a:xfrm xmlns:a="http://schemas.openxmlformats.org/drawingml/2006/main">
          <a:off x="681509" y="593596"/>
          <a:ext cx="2286001" cy="2010032"/>
        </a:xfrm>
        <a:custGeom xmlns:a="http://schemas.openxmlformats.org/drawingml/2006/main">
          <a:avLst/>
          <a:gdLst>
            <a:gd name="connsiteX0" fmla="*/ 0 w 2100649"/>
            <a:gd name="connsiteY0" fmla="*/ 2010032 h 2010032"/>
            <a:gd name="connsiteX1" fmla="*/ 560173 w 2100649"/>
            <a:gd name="connsiteY1" fmla="*/ 724930 h 2010032"/>
            <a:gd name="connsiteX2" fmla="*/ 1161535 w 2100649"/>
            <a:gd name="connsiteY2" fmla="*/ 140043 h 2010032"/>
            <a:gd name="connsiteX3" fmla="*/ 2100649 w 2100649"/>
            <a:gd name="connsiteY3" fmla="*/ 0 h 2010032"/>
          </a:gdLst>
          <a:ahLst/>
          <a:cxnLst>
            <a:cxn ang="0">
              <a:pos x="connsiteX0" y="connsiteY0"/>
            </a:cxn>
            <a:cxn ang="0">
              <a:pos x="connsiteX1" y="connsiteY1"/>
            </a:cxn>
            <a:cxn ang="0">
              <a:pos x="connsiteX2" y="connsiteY2"/>
            </a:cxn>
            <a:cxn ang="0">
              <a:pos x="connsiteX3" y="connsiteY3"/>
            </a:cxn>
          </a:cxnLst>
          <a:rect l="l" t="t" r="r" b="b"/>
          <a:pathLst>
            <a:path w="2100649" h="2010032">
              <a:moveTo>
                <a:pt x="0" y="2010032"/>
              </a:moveTo>
              <a:cubicBezTo>
                <a:pt x="183292" y="1523313"/>
                <a:pt x="366584" y="1036595"/>
                <a:pt x="560173" y="724930"/>
              </a:cubicBezTo>
              <a:cubicBezTo>
                <a:pt x="753762" y="413265"/>
                <a:pt x="904789" y="260865"/>
                <a:pt x="1161535" y="140043"/>
              </a:cubicBezTo>
              <a:cubicBezTo>
                <a:pt x="1418281" y="19221"/>
                <a:pt x="1759465" y="9610"/>
                <a:pt x="2100649" y="0"/>
              </a:cubicBezTo>
            </a:path>
          </a:pathLst>
        </a:custGeom>
        <a:noFill xmlns:a="http://schemas.openxmlformats.org/drawingml/2006/main"/>
        <a:ln xmlns:a="http://schemas.openxmlformats.org/drawingml/2006/main" w="9525" cap="flat" cmpd="sng" algn="ctr">
          <a:solidFill>
            <a:srgbClr val="C00000"/>
          </a:solidFill>
          <a:prstDash val="solid"/>
          <a:round/>
          <a:headEnd type="none" w="med" len="med"/>
          <a:tailEnd type="none" w="med" len="med"/>
        </a:ln>
        <a:effectLst xmlns:a="http://schemas.openxmlformats.org/drawingml/2006/main"/>
        <a:extLst xmlns:a="http://schemas.openxmlformats.org/drawingml/2006/main">
          <a:ext uri="{AF507438-7753-43E0-B8FC-AC1667EBCBE1}">
            <a14:hiddenEffects xmlns:a14="http://schemas.microsoft.com/office/drawing/2010/main">
              <a:effectLst>
                <a:outerShdw dist="35921" dir="2700000" algn="ctr" rotWithShape="0">
                  <a:schemeClr val="bg2"/>
                </a:outerShdw>
              </a:effectLst>
            </a14:hiddenEffects>
          </a:ext>
        </a:extLst>
      </cdr:spPr>
      <cdr:txBody>
        <a:bodyPr xmlns:a="http://schemas.openxmlformats.org/drawingml/2006/main" vertOverflow="clip" vert="horz" wrap="square" lIns="91440" tIns="45720" rIns="91440" bIns="45720" numCol="1" anchor="t" anchorCtr="0" compatLnSpc="1">
          <a:prstTxWarp prst="textNoShape">
            <a:avLst/>
          </a:prstTxWarp>
        </a:bodyPr>
        <a:lstStyle xmlns:a="http://schemas.openxmlformats.org/drawingml/2006/main"/>
        <a:p xmlns:a="http://schemas.openxmlformats.org/drawingml/2006/main">
          <a:endParaRPr lang="en-US"/>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F485FC-8C3A-4893-B1BA-526667D93318}" type="datetimeFigureOut">
              <a:rPr lang="en-US" smtClean="0"/>
              <a:t>5/3/2018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189408B-5D72-49BB-B6C5-9BE8FFA5566E}" type="slidenum">
              <a:rPr lang="en-US" smtClean="0"/>
              <a:t>‹#›</a:t>
            </a:fld>
            <a:endParaRPr lang="en-US"/>
          </a:p>
        </p:txBody>
      </p:sp>
    </p:spTree>
    <p:extLst>
      <p:ext uri="{BB962C8B-B14F-4D97-AF65-F5344CB8AC3E}">
        <p14:creationId xmlns:p14="http://schemas.microsoft.com/office/powerpoint/2010/main" val="7002346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io.jsc.nasa.gov/app/info.cfm?pid=21816380"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pPr fontAlgn="t"/>
            <a:r>
              <a:rPr lang="en-US" b="1" dirty="0" smtClean="0"/>
              <a:t>s135e011814</a:t>
            </a:r>
            <a:r>
              <a:rPr lang="en-US" dirty="0" smtClean="0"/>
              <a:t> Permalink </a:t>
            </a:r>
            <a:r>
              <a:rPr lang="en-US" dirty="0" smtClean="0">
                <a:hlinkClick r:id="rId3"/>
              </a:rPr>
              <a:t>http://io.jsc.nasa.gov/app/info.cfm?pid=21816380</a:t>
            </a:r>
            <a:r>
              <a:rPr lang="en-US" dirty="0" smtClean="0"/>
              <a:t> Title View of ISS as it Rotates 90 Degrees </a:t>
            </a:r>
          </a:p>
          <a:p>
            <a:pPr fontAlgn="t"/>
            <a:r>
              <a:rPr lang="en-US" dirty="0" smtClean="0"/>
              <a:t>Description Flyaround view of the forward (FWD) and starboard (STBD) sides of the International Space Station (ISS), taken aboard Atlantis after undocking on STS-135 Flight Day 12 (FD12). In this series of images, the orbiter has paused to photograph the station as it yaws 90 degrees to present its longitudinal axis to Atlantis. An Earth limb and the Moon are also in view. </a:t>
            </a:r>
          </a:p>
          <a:p>
            <a:pPr fontAlgn="t"/>
            <a:r>
              <a:rPr lang="en-US" dirty="0" smtClean="0"/>
              <a:t>Caption S135-E-011814 (19 July 2011) --- This picture of the International Space Station was photographed from the space shuttle Atlantis as the orbiting complex and the shuttle performed their relative separation in the early hours of July 19, 2011. Onboard the station were Russian cosmonauts Andrey </a:t>
            </a:r>
            <a:r>
              <a:rPr lang="en-US" dirty="0" err="1" smtClean="0"/>
              <a:t>Borisenko</a:t>
            </a:r>
            <a:r>
              <a:rPr lang="en-US" dirty="0" smtClean="0"/>
              <a:t>, Expedition 28 commander; Sergei Volkov and Alexander </a:t>
            </a:r>
            <a:r>
              <a:rPr lang="en-US" dirty="0" err="1" smtClean="0"/>
              <a:t>Samokutyaev</a:t>
            </a:r>
            <a:r>
              <a:rPr lang="en-US" dirty="0" smtClean="0"/>
              <a:t>, both flight engineers; Japan Aerospace Exploration astronaut Satoshi Furukawa, and NASA astronauts Mike Fossum and Ron Garan, all flight engineers. Onboard the shuttle were NASA astronauts Chris Ferguson, STS-135 commander; Doug Hurley, pilot; and Sandy Magnus and Rex </a:t>
            </a:r>
            <a:r>
              <a:rPr lang="en-US" dirty="0" err="1" smtClean="0"/>
              <a:t>Walheim</a:t>
            </a:r>
            <a:r>
              <a:rPr lang="en-US" dirty="0" smtClean="0"/>
              <a:t>, both mission specialists. Photo credit: NASA </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31F4A4F-E4C2-437D-8634-83E79BFB5341}"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8513219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rPr lang="en-US" dirty="0" smtClean="0"/>
              <a:t>Collier assembly</a:t>
            </a:r>
            <a:r>
              <a:rPr lang="en-US" baseline="0" dirty="0" smtClean="0"/>
              <a:t> montage</a:t>
            </a:r>
            <a:endParaRPr lang="en-US" dirty="0"/>
          </a:p>
        </p:txBody>
      </p:sp>
      <p:sp>
        <p:nvSpPr>
          <p:cNvPr id="4" name="Slide Number Placeholder 3"/>
          <p:cNvSpPr>
            <a:spLocks noGrp="1"/>
          </p:cNvSpPr>
          <p:nvPr>
            <p:ph type="sldNum" sz="quarter" idx="10"/>
          </p:nvPr>
        </p:nvSpPr>
        <p:spPr/>
        <p:txBody>
          <a:bodyPr/>
          <a:lstStyle/>
          <a:p>
            <a:fld id="{7F57F1E9-F9FA-4BD7-AB4A-5C62A0CDB24B}" type="slidenum">
              <a:rPr lang="en-US" smtClean="0"/>
              <a:pPr/>
              <a:t>2</a:t>
            </a:fld>
            <a:endParaRPr lang="en-US"/>
          </a:p>
        </p:txBody>
      </p:sp>
    </p:spTree>
    <p:extLst>
      <p:ext uri="{BB962C8B-B14F-4D97-AF65-F5344CB8AC3E}">
        <p14:creationId xmlns:p14="http://schemas.microsoft.com/office/powerpoint/2010/main" val="2019312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Image Placeholder 1"/>
          <p:cNvSpPr>
            <a:spLocks noGrp="1" noRot="1" noChangeAspect="1" noTextEdit="1"/>
          </p:cNvSpPr>
          <p:nvPr>
            <p:ph type="sldImg"/>
          </p:nvPr>
        </p:nvSpPr>
        <p:spPr>
          <a:xfrm>
            <a:off x="685800" y="1143000"/>
            <a:ext cx="5486400" cy="3086100"/>
          </a:xfrm>
          <a:ln/>
        </p:spPr>
      </p:sp>
      <p:sp>
        <p:nvSpPr>
          <p:cNvPr id="40963" name="Notes Placeholder 2"/>
          <p:cNvSpPr>
            <a:spLocks noGrp="1"/>
          </p:cNvSpPr>
          <p:nvPr>
            <p:ph type="body" idx="1"/>
          </p:nvPr>
        </p:nvSpPr>
        <p:spPr>
          <a:noFill/>
          <a:ln w="9525"/>
        </p:spPr>
        <p:txBody>
          <a:bodyPr/>
          <a:lstStyle/>
          <a:p>
            <a:endParaRPr lang="en-US" smtClean="0"/>
          </a:p>
        </p:txBody>
      </p:sp>
      <p:sp>
        <p:nvSpPr>
          <p:cNvPr id="40964" name="Slide Number Placeholder 3"/>
          <p:cNvSpPr>
            <a:spLocks noGrp="1"/>
          </p:cNvSpPr>
          <p:nvPr>
            <p:ph type="sldNum" sz="quarter" idx="4294967295"/>
          </p:nvPr>
        </p:nvSpPr>
        <p:spPr bwMode="auto">
          <a:xfrm>
            <a:off x="3956796" y="8817926"/>
            <a:ext cx="3026622" cy="464185"/>
          </a:xfrm>
          <a:prstGeom prst="rect">
            <a:avLst/>
          </a:prstGeom>
          <a:noFill/>
          <a:ln>
            <a:miter lim="800000"/>
            <a:headEnd/>
            <a:tailEnd/>
          </a:ln>
        </p:spPr>
        <p:txBody>
          <a:bodyPr lIns="91029" tIns="45514" rIns="91029" bIns="45514"/>
          <a:lstStyle/>
          <a:p>
            <a:fld id="{33FA67EA-E699-4359-9E21-6F85E7EE7F6C}" type="slidenum">
              <a:rPr lang="en-US"/>
              <a:pPr/>
              <a:t>3</a:t>
            </a:fld>
            <a:endParaRPr lang="en-US"/>
          </a:p>
        </p:txBody>
      </p:sp>
    </p:spTree>
    <p:extLst>
      <p:ext uri="{BB962C8B-B14F-4D97-AF65-F5344CB8AC3E}">
        <p14:creationId xmlns:p14="http://schemas.microsoft.com/office/powerpoint/2010/main" val="4356298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ACEAB8D0-BA13-4CD8-9BAB-3FC41D2F60ED}" type="slidenum">
              <a:rPr lang="en-US" altLang="en-US"/>
              <a:pPr/>
              <a:t>18</a:t>
            </a:fld>
            <a:endParaRPr lang="en-US" altLang="en-US"/>
          </a:p>
        </p:txBody>
      </p:sp>
      <p:sp>
        <p:nvSpPr>
          <p:cNvPr id="4097" name="Rectangle 1"/>
          <p:cNvSpPr txBox="1">
            <a:spLocks noGrp="1" noRot="1" noChangeAspect="1" noChangeArrowheads="1"/>
          </p:cNvSpPr>
          <p:nvPr>
            <p:ph type="sldImg"/>
          </p:nvPr>
        </p:nvSpPr>
        <p:spPr bwMode="auto">
          <a:xfrm>
            <a:off x="217488" y="812800"/>
            <a:ext cx="7123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4098" name="Rectangle 2"/>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32072492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290" name="Rectangle 11"/>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buClrTx/>
              <a:buFontTx/>
              <a:buNone/>
            </a:pPr>
            <a:fld id="{B5A3B77E-C9E4-4655-A2C6-8A26B4561026}" type="slidenum">
              <a:rPr lang="en-US" altLang="en-US" sz="1400" smtClean="0">
                <a:ea typeface="MS PGothic" panose="020B0600070205080204" pitchFamily="34" charset="-128"/>
              </a:rPr>
              <a:pPr>
                <a:spcBef>
                  <a:spcPct val="0"/>
                </a:spcBef>
                <a:buClrTx/>
                <a:buFontTx/>
                <a:buNone/>
              </a:pPr>
              <a:t>29</a:t>
            </a:fld>
            <a:endParaRPr lang="en-US" altLang="en-US" sz="1400" smtClean="0">
              <a:ea typeface="MS PGothic" panose="020B0600070205080204" pitchFamily="34" charset="-128"/>
            </a:endParaRPr>
          </a:p>
        </p:txBody>
      </p:sp>
      <p:sp>
        <p:nvSpPr>
          <p:cNvPr id="12291" name="Rectangle 1"/>
          <p:cNvSpPr>
            <a:spLocks noGrp="1" noRot="1" noChangeAspect="1" noChangeArrowheads="1" noTextEdit="1"/>
          </p:cNvSpPr>
          <p:nvPr>
            <p:ph type="sldImg"/>
          </p:nvPr>
        </p:nvSpPr>
        <p:spPr>
          <a:xfrm>
            <a:off x="534988" y="763588"/>
            <a:ext cx="6699250" cy="3768725"/>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2292" name="Text Box 2"/>
          <p:cNvSpPr txBox="1">
            <a:spLocks noChangeArrowheads="1"/>
          </p:cNvSpPr>
          <p:nvPr/>
        </p:nvSpPr>
        <p:spPr bwMode="auto">
          <a:xfrm>
            <a:off x="777875" y="4776788"/>
            <a:ext cx="6215063" cy="45227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en-US" altLang="en-US"/>
          </a:p>
        </p:txBody>
      </p:sp>
      <p:sp>
        <p:nvSpPr>
          <p:cNvPr id="12293" name="Notes Placeholder 1"/>
          <p:cNvSpPr>
            <a:spLocks noGrp="1"/>
          </p:cNvSpPr>
          <p:nvPr>
            <p:ph type="body" idx="1"/>
          </p:nvPr>
        </p:nvSpPr>
        <p:spPr>
          <a:noFill/>
          <a:extLst>
            <a:ext uri="{91240B29-F687-4F45-9708-019B960494DF}">
              <a14:hiddenLine xmlns:a14="http://schemas.microsoft.com/office/drawing/2010/main" w="9525">
                <a:solidFill>
                  <a:srgbClr val="3465A4"/>
                </a:solidFill>
                <a:miter lim="800000"/>
                <a:headEnd/>
                <a:tailEnd/>
              </a14:hiddenLine>
            </a:ext>
          </a:extLst>
        </p:spPr>
        <p:txBody>
          <a:bodyPr/>
          <a:lstStyle/>
          <a:p>
            <a:r>
              <a:rPr lang="en-US" altLang="en-US" smtClean="0"/>
              <a:t>This slides shows the general status of GL since its creation in 2014. One can see the number of dataset is growing faster every year. Also, the size of each dataset has gone up and reached a plateau mainly reflecting the switch from microarray gene expression data to much deeper set of RNAseq dataset. Pie chart shows the variety of of sample by organism, going from microbes and plants all the way to rodent and human cells. Half of the data are ground data and the majority of the data is transcriptomics (primarily microarray from legagy data and more recently from RNA-seq from ISS experiments).</a:t>
            </a:r>
          </a:p>
        </p:txBody>
      </p:sp>
    </p:spTree>
    <p:extLst>
      <p:ext uri="{BB962C8B-B14F-4D97-AF65-F5344CB8AC3E}">
        <p14:creationId xmlns:p14="http://schemas.microsoft.com/office/powerpoint/2010/main" val="31996876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8434" name="Rectangle 11"/>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buClrTx/>
              <a:buFontTx/>
              <a:buNone/>
            </a:pPr>
            <a:fld id="{804027C5-48B9-4D96-A0CB-E213FB02A797}" type="slidenum">
              <a:rPr lang="en-US" altLang="en-US" sz="1400" smtClean="0">
                <a:ea typeface="MS PGothic" panose="020B0600070205080204" pitchFamily="34" charset="-128"/>
              </a:rPr>
              <a:pPr>
                <a:spcBef>
                  <a:spcPct val="0"/>
                </a:spcBef>
                <a:buClrTx/>
                <a:buFontTx/>
                <a:buNone/>
              </a:pPr>
              <a:t>30</a:t>
            </a:fld>
            <a:endParaRPr lang="en-US" altLang="en-US" sz="1400" smtClean="0">
              <a:ea typeface="MS PGothic" panose="020B0600070205080204" pitchFamily="34" charset="-128"/>
            </a:endParaRPr>
          </a:p>
        </p:txBody>
      </p:sp>
      <p:sp>
        <p:nvSpPr>
          <p:cNvPr id="18435" name="Rectangle 1"/>
          <p:cNvSpPr>
            <a:spLocks noGrp="1" noRot="1" noChangeAspect="1" noChangeArrowheads="1" noTextEdit="1"/>
          </p:cNvSpPr>
          <p:nvPr>
            <p:ph type="sldImg"/>
          </p:nvPr>
        </p:nvSpPr>
        <p:spPr>
          <a:xfrm>
            <a:off x="534988" y="763588"/>
            <a:ext cx="6699250" cy="3768725"/>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8436" name="Text Box 2"/>
          <p:cNvSpPr txBox="1">
            <a:spLocks noChangeArrowheads="1"/>
          </p:cNvSpPr>
          <p:nvPr/>
        </p:nvSpPr>
        <p:spPr bwMode="auto">
          <a:xfrm>
            <a:off x="777875" y="4776788"/>
            <a:ext cx="6215063" cy="45227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en-US" altLang="en-US"/>
          </a:p>
        </p:txBody>
      </p:sp>
      <p:sp>
        <p:nvSpPr>
          <p:cNvPr id="18437" name="Notes Placeholder 1"/>
          <p:cNvSpPr>
            <a:spLocks noGrp="1"/>
          </p:cNvSpPr>
          <p:nvPr>
            <p:ph type="body" idx="1"/>
          </p:nvPr>
        </p:nvSpPr>
        <p:spPr>
          <a:noFill/>
          <a:extLst>
            <a:ext uri="{91240B29-F687-4F45-9708-019B960494DF}">
              <a14:hiddenLine xmlns:a14="http://schemas.microsoft.com/office/drawing/2010/main" w="9525">
                <a:solidFill>
                  <a:srgbClr val="3465A4"/>
                </a:solidFill>
                <a:miter lim="800000"/>
                <a:headEnd/>
                <a:tailEnd/>
              </a14:hiddenLine>
            </a:ext>
          </a:extLst>
        </p:spPr>
        <p:txBody>
          <a:bodyPr/>
          <a:lstStyle/>
          <a:p>
            <a:r>
              <a:rPr lang="en-US" altLang="en-US" smtClean="0"/>
              <a:t>GL will eventually have a visualization portal allowing users to query simple questions relevant to space biology. We are now covering some of the type of information we hope to make easier to access for investigators. In this first example, the idea is the ability to query one gene status across many different dataset. Here, for example, TGFbeta-1is shown to be down-regulated across 7 different rodent dataset, measured from STS and ISS missions.</a:t>
            </a:r>
          </a:p>
        </p:txBody>
      </p:sp>
    </p:spTree>
    <p:extLst>
      <p:ext uri="{BB962C8B-B14F-4D97-AF65-F5344CB8AC3E}">
        <p14:creationId xmlns:p14="http://schemas.microsoft.com/office/powerpoint/2010/main" val="33034646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82" name="Rectangle 11"/>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buClrTx/>
              <a:buFontTx/>
              <a:buNone/>
            </a:pPr>
            <a:fld id="{F8F15F6E-8108-44B4-BA95-110D2ADE13DC}" type="slidenum">
              <a:rPr lang="en-US" altLang="en-US" sz="1400" smtClean="0">
                <a:ea typeface="MS PGothic" panose="020B0600070205080204" pitchFamily="34" charset="-128"/>
              </a:rPr>
              <a:pPr>
                <a:spcBef>
                  <a:spcPct val="0"/>
                </a:spcBef>
                <a:buClrTx/>
                <a:buFontTx/>
                <a:buNone/>
              </a:pPr>
              <a:t>31</a:t>
            </a:fld>
            <a:endParaRPr lang="en-US" altLang="en-US" sz="1400" smtClean="0">
              <a:ea typeface="MS PGothic" panose="020B0600070205080204" pitchFamily="34" charset="-128"/>
            </a:endParaRPr>
          </a:p>
        </p:txBody>
      </p:sp>
      <p:sp>
        <p:nvSpPr>
          <p:cNvPr id="20483" name="Rectangle 1"/>
          <p:cNvSpPr>
            <a:spLocks noGrp="1" noRot="1" noChangeAspect="1" noChangeArrowheads="1" noTextEdit="1"/>
          </p:cNvSpPr>
          <p:nvPr>
            <p:ph type="sldImg"/>
          </p:nvPr>
        </p:nvSpPr>
        <p:spPr>
          <a:xfrm>
            <a:off x="534988" y="763588"/>
            <a:ext cx="6699250" cy="3768725"/>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0484" name="Text Box 2"/>
          <p:cNvSpPr txBox="1">
            <a:spLocks noChangeArrowheads="1"/>
          </p:cNvSpPr>
          <p:nvPr/>
        </p:nvSpPr>
        <p:spPr bwMode="auto">
          <a:xfrm>
            <a:off x="777875" y="4776788"/>
            <a:ext cx="6215063" cy="45227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en-US" altLang="en-US"/>
          </a:p>
        </p:txBody>
      </p:sp>
      <p:sp>
        <p:nvSpPr>
          <p:cNvPr id="20485" name="Notes Placeholder 1"/>
          <p:cNvSpPr>
            <a:spLocks noGrp="1"/>
          </p:cNvSpPr>
          <p:nvPr>
            <p:ph type="body" idx="1"/>
          </p:nvPr>
        </p:nvSpPr>
        <p:spPr>
          <a:noFill/>
          <a:extLst>
            <a:ext uri="{91240B29-F687-4F45-9708-019B960494DF}">
              <a14:hiddenLine xmlns:a14="http://schemas.microsoft.com/office/drawing/2010/main" w="9525">
                <a:solidFill>
                  <a:srgbClr val="3465A4"/>
                </a:solidFill>
                <a:miter lim="800000"/>
                <a:headEnd/>
                <a:tailEnd/>
              </a14:hiddenLine>
            </a:ext>
          </a:extLst>
        </p:spPr>
        <p:txBody>
          <a:bodyPr/>
          <a:lstStyle/>
          <a:p>
            <a:r>
              <a:rPr lang="en-US" altLang="en-US" smtClean="0"/>
              <a:t>In this next future ability, one will also be able to see if any molecular changes found in our data are linked to a specific disease. In this example agains across 7 different rodent dataset, and within many different type of tissues, we see that many disease signatures are being detected: e.g. liver tumor, hear disease, Red Blood Cells issue</a:t>
            </a:r>
          </a:p>
        </p:txBody>
      </p:sp>
    </p:spTree>
    <p:extLst>
      <p:ext uri="{BB962C8B-B14F-4D97-AF65-F5344CB8AC3E}">
        <p14:creationId xmlns:p14="http://schemas.microsoft.com/office/powerpoint/2010/main" val="34414539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2530" name="Rectangle 11"/>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buClrTx/>
              <a:buFontTx/>
              <a:buNone/>
            </a:pPr>
            <a:fld id="{88639620-FDED-4B73-BFFD-FBC640801ECA}" type="slidenum">
              <a:rPr lang="en-US" altLang="en-US" sz="1400" smtClean="0">
                <a:ea typeface="MS PGothic" panose="020B0600070205080204" pitchFamily="34" charset="-128"/>
              </a:rPr>
              <a:pPr>
                <a:spcBef>
                  <a:spcPct val="0"/>
                </a:spcBef>
                <a:buClrTx/>
                <a:buFontTx/>
                <a:buNone/>
              </a:pPr>
              <a:t>32</a:t>
            </a:fld>
            <a:endParaRPr lang="en-US" altLang="en-US" sz="1400" smtClean="0">
              <a:ea typeface="MS PGothic" panose="020B0600070205080204" pitchFamily="34" charset="-128"/>
            </a:endParaRPr>
          </a:p>
        </p:txBody>
      </p:sp>
      <p:sp>
        <p:nvSpPr>
          <p:cNvPr id="22531" name="Rectangle 1"/>
          <p:cNvSpPr>
            <a:spLocks noGrp="1" noRot="1" noChangeAspect="1" noChangeArrowheads="1" noTextEdit="1"/>
          </p:cNvSpPr>
          <p:nvPr>
            <p:ph type="sldImg"/>
          </p:nvPr>
        </p:nvSpPr>
        <p:spPr>
          <a:xfrm>
            <a:off x="534988" y="763588"/>
            <a:ext cx="6699250" cy="3768725"/>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2532" name="Text Box 2"/>
          <p:cNvSpPr txBox="1">
            <a:spLocks noChangeArrowheads="1"/>
          </p:cNvSpPr>
          <p:nvPr/>
        </p:nvSpPr>
        <p:spPr bwMode="auto">
          <a:xfrm>
            <a:off x="777875" y="4776788"/>
            <a:ext cx="6215063" cy="45227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en-US" altLang="en-US"/>
          </a:p>
        </p:txBody>
      </p:sp>
      <p:sp>
        <p:nvSpPr>
          <p:cNvPr id="22533" name="Notes Placeholder 1"/>
          <p:cNvSpPr>
            <a:spLocks noGrp="1"/>
          </p:cNvSpPr>
          <p:nvPr>
            <p:ph type="body" idx="1"/>
          </p:nvPr>
        </p:nvSpPr>
        <p:spPr>
          <a:noFill/>
          <a:extLst>
            <a:ext uri="{91240B29-F687-4F45-9708-019B960494DF}">
              <a14:hiddenLine xmlns:a14="http://schemas.microsoft.com/office/drawing/2010/main" w="9525">
                <a:solidFill>
                  <a:srgbClr val="3465A4"/>
                </a:solidFill>
                <a:miter lim="800000"/>
                <a:headEnd/>
                <a:tailEnd/>
              </a14:hiddenLine>
            </a:ext>
          </a:extLst>
        </p:spPr>
        <p:txBody>
          <a:bodyPr/>
          <a:lstStyle/>
          <a:p>
            <a:r>
              <a:rPr lang="en-US" altLang="en-US" smtClean="0"/>
              <a:t>One could also focus on expression from one single tissue type. In this example, it is interesting to compare gene expression from one single study in bone (Blabler data in red) with a meta-analysis of average gene expression across various studies and tissue (black bars). Genes are  color-labeled with respect of their functions.</a:t>
            </a:r>
          </a:p>
        </p:txBody>
      </p:sp>
    </p:spTree>
    <p:extLst>
      <p:ext uri="{BB962C8B-B14F-4D97-AF65-F5344CB8AC3E}">
        <p14:creationId xmlns:p14="http://schemas.microsoft.com/office/powerpoint/2010/main" val="7747907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A5A5C0CE-9D42-4D33-AA15-00D262C75C52}" type="datetime1">
              <a:rPr lang="en-US" smtClean="0">
                <a:solidFill>
                  <a:prstClr val="white">
                    <a:tint val="75000"/>
                  </a:prstClr>
                </a:solidFill>
              </a:rPr>
              <a:t>5/3/2018</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2274DE3F-0234-4BA7-B38F-B1574DE86E46}"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33368213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5375671-2A3F-4A5F-85E3-F8DE5522C26A}" type="datetime1">
              <a:rPr lang="en-US" smtClean="0">
                <a:solidFill>
                  <a:prstClr val="white">
                    <a:tint val="75000"/>
                  </a:prstClr>
                </a:solidFill>
              </a:rPr>
              <a:t>5/3/2018</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2274DE3F-0234-4BA7-B38F-B1574DE86E46}"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27945426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9A9384D-1AE1-4303-8921-463EAC7A28F8}" type="datetime1">
              <a:rPr lang="en-US" smtClean="0">
                <a:solidFill>
                  <a:prstClr val="white">
                    <a:tint val="75000"/>
                  </a:prstClr>
                </a:solidFill>
              </a:rPr>
              <a:t>5/3/2018</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2274DE3F-0234-4BA7-B38F-B1574DE86E46}"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15259217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Chart">
  <p:cSld name="Title, Text and Chart">
    <p:spTree>
      <p:nvGrpSpPr>
        <p:cNvPr id="1" name=""/>
        <p:cNvGrpSpPr/>
        <p:nvPr/>
      </p:nvGrpSpPr>
      <p:grpSpPr>
        <a:xfrm>
          <a:off x="0" y="0"/>
          <a:ext cx="0" cy="0"/>
          <a:chOff x="0" y="0"/>
          <a:chExt cx="0" cy="0"/>
        </a:xfrm>
      </p:grpSpPr>
      <p:sp>
        <p:nvSpPr>
          <p:cNvPr id="2" name="Title 1"/>
          <p:cNvSpPr>
            <a:spLocks noGrp="1"/>
          </p:cNvSpPr>
          <p:nvPr>
            <p:ph type="title"/>
          </p:nvPr>
        </p:nvSpPr>
        <p:spPr>
          <a:xfrm>
            <a:off x="609600" y="292100"/>
            <a:ext cx="10972800" cy="13843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609600" y="1905000"/>
            <a:ext cx="5384800" cy="4114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hart Placeholder 3"/>
          <p:cNvSpPr>
            <a:spLocks noGrp="1"/>
          </p:cNvSpPr>
          <p:nvPr>
            <p:ph type="chart" sz="half" idx="2"/>
          </p:nvPr>
        </p:nvSpPr>
        <p:spPr>
          <a:xfrm>
            <a:off x="6197600" y="1905000"/>
            <a:ext cx="5384800" cy="4114800"/>
          </a:xfrm>
        </p:spPr>
        <p:txBody>
          <a:bodyPr/>
          <a:lstStyle/>
          <a:p>
            <a:pPr lvl="0"/>
            <a:endParaRPr lang="en-US" noProof="0" smtClean="0"/>
          </a:p>
        </p:txBody>
      </p:sp>
      <p:sp>
        <p:nvSpPr>
          <p:cNvPr id="5" name="Rectangle 4"/>
          <p:cNvSpPr>
            <a:spLocks noGrp="1" noChangeArrowheads="1"/>
          </p:cNvSpPr>
          <p:nvPr>
            <p:ph type="dt" sz="half" idx="10"/>
          </p:nvPr>
        </p:nvSpPr>
        <p:spPr>
          <a:ln/>
        </p:spPr>
        <p:txBody>
          <a:bodyPr/>
          <a:lstStyle>
            <a:lvl1pPr>
              <a:defRPr/>
            </a:lvl1pPr>
          </a:lstStyle>
          <a:p>
            <a:pPr>
              <a:defRPr/>
            </a:pPr>
            <a:fld id="{CF8F2A6D-D7E1-4C9D-B173-339A51E10BA8}" type="datetime1">
              <a:rPr lang="en-US" smtClean="0">
                <a:solidFill>
                  <a:srgbClr val="FFFFFF"/>
                </a:solidFill>
              </a:rPr>
              <a:t>5/3/2018</a:t>
            </a:fld>
            <a:endParaRPr lang="en-US">
              <a:solidFill>
                <a:srgbClr val="FFFFFF"/>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FFFFFF"/>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647D8206-8077-4714-9719-24EB17BC2B38}"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22266598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 1"/>
          <p:cNvSpPr>
            <a:spLocks noGrp="1"/>
          </p:cNvSpPr>
          <p:nvPr>
            <p:ph type="title"/>
          </p:nvPr>
        </p:nvSpPr>
        <p:spPr>
          <a:xfrm>
            <a:off x="838200" y="365126"/>
            <a:ext cx="10515600" cy="1325563"/>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24832137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E51EA52-BE83-4153-95DD-F847D7979687}" type="datetime1">
              <a:rPr lang="en-US" smtClean="0">
                <a:solidFill>
                  <a:prstClr val="white">
                    <a:tint val="75000"/>
                  </a:prstClr>
                </a:solidFill>
              </a:rPr>
              <a:t>5/3/2018</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2274DE3F-0234-4BA7-B38F-B1574DE86E46}"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31144561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DAC186C-CB4A-42A5-AA53-62A8474FA163}" type="datetime1">
              <a:rPr lang="en-US" smtClean="0">
                <a:solidFill>
                  <a:prstClr val="white">
                    <a:tint val="75000"/>
                  </a:prstClr>
                </a:solidFill>
              </a:rPr>
              <a:t>5/3/2018</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2274DE3F-0234-4BA7-B38F-B1574DE86E46}"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15257514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99AB2891-92F0-4BFF-BA59-636CA98FE6B0}" type="datetime1">
              <a:rPr lang="en-US" smtClean="0">
                <a:solidFill>
                  <a:prstClr val="white">
                    <a:tint val="75000"/>
                  </a:prstClr>
                </a:solidFill>
              </a:rPr>
              <a:t>5/3/2018</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2274DE3F-0234-4BA7-B38F-B1574DE86E46}"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36981632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BF97ADEE-FFB8-4D1F-98AC-BC26BD458BBE}" type="datetime1">
              <a:rPr lang="en-US" smtClean="0">
                <a:solidFill>
                  <a:prstClr val="white">
                    <a:tint val="75000"/>
                  </a:prstClr>
                </a:solidFill>
              </a:rPr>
              <a:t>5/3/2018</a:t>
            </a:fld>
            <a:endParaRPr lang="en-US">
              <a:solidFill>
                <a:prstClr val="white">
                  <a:tint val="75000"/>
                </a:prstClr>
              </a:solidFill>
            </a:endParaRPr>
          </a:p>
        </p:txBody>
      </p:sp>
      <p:sp>
        <p:nvSpPr>
          <p:cNvPr id="8" name="Footer Placeholder 7"/>
          <p:cNvSpPr>
            <a:spLocks noGrp="1"/>
          </p:cNvSpPr>
          <p:nvPr>
            <p:ph type="ftr" sz="quarter" idx="11"/>
          </p:nvPr>
        </p:nvSpPr>
        <p:spPr/>
        <p:txBody>
          <a:bodyPr/>
          <a:lstStyle/>
          <a:p>
            <a:endParaRPr lang="en-US">
              <a:solidFill>
                <a:prstClr val="white">
                  <a:tint val="75000"/>
                </a:prstClr>
              </a:solidFill>
            </a:endParaRPr>
          </a:p>
        </p:txBody>
      </p:sp>
      <p:sp>
        <p:nvSpPr>
          <p:cNvPr id="9" name="Slide Number Placeholder 8"/>
          <p:cNvSpPr>
            <a:spLocks noGrp="1"/>
          </p:cNvSpPr>
          <p:nvPr>
            <p:ph type="sldNum" sz="quarter" idx="12"/>
          </p:nvPr>
        </p:nvSpPr>
        <p:spPr/>
        <p:txBody>
          <a:bodyPr/>
          <a:lstStyle/>
          <a:p>
            <a:fld id="{2274DE3F-0234-4BA7-B38F-B1574DE86E46}"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13402326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436A47BD-BF74-4B07-978C-89840C1338A7}" type="datetime1">
              <a:rPr lang="en-US" smtClean="0">
                <a:solidFill>
                  <a:prstClr val="white">
                    <a:tint val="75000"/>
                  </a:prstClr>
                </a:solidFill>
              </a:rPr>
              <a:t>5/3/2018</a:t>
            </a:fld>
            <a:endParaRPr lang="en-US">
              <a:solidFill>
                <a:prstClr val="white">
                  <a:tint val="75000"/>
                </a:prstClr>
              </a:solidFill>
            </a:endParaRPr>
          </a:p>
        </p:txBody>
      </p:sp>
      <p:sp>
        <p:nvSpPr>
          <p:cNvPr id="4" name="Footer Placeholder 3"/>
          <p:cNvSpPr>
            <a:spLocks noGrp="1"/>
          </p:cNvSpPr>
          <p:nvPr>
            <p:ph type="ftr" sz="quarter" idx="11"/>
          </p:nvPr>
        </p:nvSpPr>
        <p:spPr/>
        <p:txBody>
          <a:bodyPr/>
          <a:lstStyle/>
          <a:p>
            <a:endParaRPr lang="en-US">
              <a:solidFill>
                <a:prstClr val="white">
                  <a:tint val="75000"/>
                </a:prstClr>
              </a:solidFill>
            </a:endParaRPr>
          </a:p>
        </p:txBody>
      </p:sp>
      <p:sp>
        <p:nvSpPr>
          <p:cNvPr id="5" name="Slide Number Placeholder 4"/>
          <p:cNvSpPr>
            <a:spLocks noGrp="1"/>
          </p:cNvSpPr>
          <p:nvPr>
            <p:ph type="sldNum" sz="quarter" idx="12"/>
          </p:nvPr>
        </p:nvSpPr>
        <p:spPr/>
        <p:txBody>
          <a:bodyPr/>
          <a:lstStyle/>
          <a:p>
            <a:fld id="{2274DE3F-0234-4BA7-B38F-B1574DE86E46}"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31676566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E9A5225-5B7A-45F4-AAA0-C30EEF791562}" type="datetime1">
              <a:rPr lang="en-US" smtClean="0">
                <a:solidFill>
                  <a:prstClr val="white">
                    <a:tint val="75000"/>
                  </a:prstClr>
                </a:solidFill>
              </a:rPr>
              <a:t>5/3/2018</a:t>
            </a:fld>
            <a:endParaRPr lang="en-US">
              <a:solidFill>
                <a:prstClr val="white">
                  <a:tint val="75000"/>
                </a:prstClr>
              </a:solidFill>
            </a:endParaRPr>
          </a:p>
        </p:txBody>
      </p:sp>
      <p:sp>
        <p:nvSpPr>
          <p:cNvPr id="3" name="Footer Placeholder 2"/>
          <p:cNvSpPr>
            <a:spLocks noGrp="1"/>
          </p:cNvSpPr>
          <p:nvPr>
            <p:ph type="ftr" sz="quarter" idx="11"/>
          </p:nvPr>
        </p:nvSpPr>
        <p:spPr/>
        <p:txBody>
          <a:bodyPr/>
          <a:lstStyle/>
          <a:p>
            <a:endParaRPr lang="en-US">
              <a:solidFill>
                <a:prstClr val="white">
                  <a:tint val="75000"/>
                </a:prstClr>
              </a:solidFill>
            </a:endParaRPr>
          </a:p>
        </p:txBody>
      </p:sp>
      <p:sp>
        <p:nvSpPr>
          <p:cNvPr id="4" name="Slide Number Placeholder 3"/>
          <p:cNvSpPr>
            <a:spLocks noGrp="1"/>
          </p:cNvSpPr>
          <p:nvPr>
            <p:ph type="sldNum" sz="quarter" idx="12"/>
          </p:nvPr>
        </p:nvSpPr>
        <p:spPr/>
        <p:txBody>
          <a:bodyPr/>
          <a:lstStyle/>
          <a:p>
            <a:fld id="{2274DE3F-0234-4BA7-B38F-B1574DE86E46}"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13368775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15A22C0-AFA9-4CC4-8102-9573C4A660AC}" type="datetime1">
              <a:rPr lang="en-US" smtClean="0">
                <a:solidFill>
                  <a:prstClr val="white">
                    <a:tint val="75000"/>
                  </a:prstClr>
                </a:solidFill>
              </a:rPr>
              <a:t>5/3/2018</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2274DE3F-0234-4BA7-B38F-B1574DE86E46}"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19733347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0C082CD-EF3D-4B4E-AC23-30C438715FF7}" type="datetime1">
              <a:rPr lang="en-US" smtClean="0">
                <a:solidFill>
                  <a:prstClr val="white">
                    <a:tint val="75000"/>
                  </a:prstClr>
                </a:solidFill>
              </a:rPr>
              <a:t>5/3/2018</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2274DE3F-0234-4BA7-B38F-B1574DE86E46}"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23758678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bg2">
                <a:lumMod val="50000"/>
              </a:schemeClr>
            </a:gs>
            <a:gs pos="100000">
              <a:schemeClr val="bg1">
                <a:shade val="30000"/>
                <a:satMod val="200000"/>
              </a:schemeClr>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DD27A61-A9FB-4FEC-900D-BDF2237F45DE}" type="datetime1">
              <a:rPr lang="en-US" smtClean="0">
                <a:solidFill>
                  <a:prstClr val="white">
                    <a:tint val="75000"/>
                  </a:prstClr>
                </a:solidFill>
              </a:rPr>
              <a:t>5/3/2018</a:t>
            </a:fld>
            <a:endParaRPr lang="en-US">
              <a:solidFill>
                <a:prstClr val="white">
                  <a:tint val="75000"/>
                </a:prstClr>
              </a:solidFill>
            </a:endParaRPr>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white">
                  <a:tint val="75000"/>
                </a:prstClr>
              </a:solidFill>
            </a:endParaRP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274DE3F-0234-4BA7-B38F-B1574DE86E46}"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1845727447"/>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5" r:id="rId12"/>
    <p:sldLayoutId id="2147483686" r:id="rId13"/>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gif"/><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36.emf"/><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35.emf"/><Relationship Id="rId5" Type="http://schemas.openxmlformats.org/officeDocument/2006/relationships/image" Target="../media/image34.emf"/><Relationship Id="rId4" Type="http://schemas.openxmlformats.org/officeDocument/2006/relationships/image" Target="../media/image33.emf"/></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image" Target="../media/image40.jpeg"/><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jpeg"/></Relationships>
</file>

<file path=ppt/slides/_rels/slide14.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1.png"/><Relationship Id="rId7" Type="http://schemas.openxmlformats.org/officeDocument/2006/relationships/image" Target="../media/image49.jpeg"/><Relationship Id="rId2" Type="http://schemas.openxmlformats.org/officeDocument/2006/relationships/image" Target="../media/image40.jpeg"/><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jpeg"/><Relationship Id="rId4" Type="http://schemas.openxmlformats.org/officeDocument/2006/relationships/image" Target="../media/image42.jpeg"/></Relationships>
</file>

<file path=ppt/slides/_rels/slide15.xml.rels><?xml version="1.0" encoding="UTF-8" standalone="yes"?>
<Relationships xmlns="http://schemas.openxmlformats.org/package/2006/relationships"><Relationship Id="rId8" Type="http://schemas.openxmlformats.org/officeDocument/2006/relationships/image" Target="../media/image55.jpg"/><Relationship Id="rId3" Type="http://schemas.openxmlformats.org/officeDocument/2006/relationships/image" Target="../media/image20.png"/><Relationship Id="rId7" Type="http://schemas.openxmlformats.org/officeDocument/2006/relationships/image" Target="../media/image54.png"/><Relationship Id="rId2" Type="http://schemas.openxmlformats.org/officeDocument/2006/relationships/image" Target="../media/image51.png"/><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jpeg"/><Relationship Id="rId4" Type="http://schemas.openxmlformats.org/officeDocument/2006/relationships/image" Target="../media/image21.png"/><Relationship Id="rId9" Type="http://schemas.openxmlformats.org/officeDocument/2006/relationships/image" Target="../media/image56.jpeg"/></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5" Type="http://schemas.openxmlformats.org/officeDocument/2006/relationships/image" Target="../media/image58.png"/><Relationship Id="rId4" Type="http://schemas.openxmlformats.org/officeDocument/2006/relationships/image" Target="../media/image57.jpeg"/></Relationships>
</file>

<file path=ppt/slides/_rels/slide1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jpeg"/><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4.xml"/><Relationship Id="rId1" Type="http://schemas.openxmlformats.org/officeDocument/2006/relationships/slideLayout" Target="../slideLayouts/slideLayout13.xml"/><Relationship Id="rId4" Type="http://schemas.openxmlformats.org/officeDocument/2006/relationships/image" Target="../media/image9.png"/></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62.emf"/><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4.pn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chart" Target="../charts/chart1.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29.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74.png"/><Relationship Id="rId7" Type="http://schemas.openxmlformats.org/officeDocument/2006/relationships/chart" Target="../charts/chart2.xml"/><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71.png"/></Relationships>
</file>

<file path=ppt/slides/_rels/slide31.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71.png"/></Relationships>
</file>

<file path=ppt/slides/_rels/slide32.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71.png"/></Relationships>
</file>

<file path=ppt/slides/_rels/slide33.xml.rels><?xml version="1.0" encoding="UTF-8" standalone="yes"?>
<Relationships xmlns="http://schemas.openxmlformats.org/package/2006/relationships"><Relationship Id="rId3" Type="http://schemas.openxmlformats.org/officeDocument/2006/relationships/image" Target="../media/image82.tiff"/><Relationship Id="rId2" Type="http://schemas.openxmlformats.org/officeDocument/2006/relationships/image" Target="../media/image81.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www.google.com/imgres?imgurl=http://cdn2.digitaltrends.com/wp-content/uploads/2011/04/twitter2.png&amp;imgrefurl=http://www.digitaltrends.com/social-media/twitter-unfollowed-me-scam-application-spreading-virally/&amp;usg=__x8m6Oa2e82luqLDFT_2ySXny_Bo=&amp;h=456&amp;w=1234&amp;sz=46&amp;hl=en&amp;start=10&amp;zoom=1&amp;tbnid=o0Q1tsWShArWaM:&amp;tbnh=55&amp;tbnw=150&amp;ei=Rv95TrWlLoOKsAKB_LXIAw&amp;prev=/search?q=image+twitter&amp;um=1&amp;hl=en&amp;sa=N&amp;rls=com.microsoft:en-us:IE-SearchBox&amp;rlz=1I7GGLG_en&amp;tbm=isch&amp;um=1&amp;itbs=1" TargetMode="Externa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85.png"/><Relationship Id="rId5" Type="http://schemas.openxmlformats.org/officeDocument/2006/relationships/image" Target="../media/image84.jpeg"/><Relationship Id="rId4" Type="http://schemas.openxmlformats.org/officeDocument/2006/relationships/image" Target="../media/image83.jpeg"/></Relationships>
</file>

<file path=ppt/slides/_rels/slide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12" Type="http://schemas.microsoft.com/office/2007/relationships/hdphoto" Target="../media/hdphoto2.wdp"/><Relationship Id="rId2" Type="http://schemas.openxmlformats.org/officeDocument/2006/relationships/image" Target="../media/image8.png"/><Relationship Id="rId1" Type="http://schemas.openxmlformats.org/officeDocument/2006/relationships/slideLayout" Target="../slideLayouts/slideLayout6.xml"/><Relationship Id="rId6" Type="http://schemas.openxmlformats.org/officeDocument/2006/relationships/image" Target="../media/image12.png"/><Relationship Id="rId11" Type="http://schemas.openxmlformats.org/officeDocument/2006/relationships/image" Target="../media/image16.png"/><Relationship Id="rId5" Type="http://schemas.openxmlformats.org/officeDocument/2006/relationships/image" Target="../media/image11.png"/><Relationship Id="rId10" Type="http://schemas.microsoft.com/office/2007/relationships/hdphoto" Target="../media/hdphoto1.wdp"/><Relationship Id="rId4" Type="http://schemas.openxmlformats.org/officeDocument/2006/relationships/image" Target="../media/image10.png"/><Relationship Id="rId9"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emf"/><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4.emf"/><Relationship Id="rId5" Type="http://schemas.openxmlformats.org/officeDocument/2006/relationships/image" Target="../media/image23.emf"/><Relationship Id="rId4" Type="http://schemas.openxmlformats.org/officeDocument/2006/relationships/image" Target="../media/image22.emf"/></Relationships>
</file>

<file path=ppt/slides/_rels/slide9.xml.rels><?xml version="1.0" encoding="UTF-8" standalone="yes"?>
<Relationships xmlns="http://schemas.openxmlformats.org/package/2006/relationships"><Relationship Id="rId8" Type="http://schemas.openxmlformats.org/officeDocument/2006/relationships/image" Target="../media/image30.jpeg"/><Relationship Id="rId3" Type="http://schemas.openxmlformats.org/officeDocument/2006/relationships/image" Target="../media/image21.png"/><Relationship Id="rId7" Type="http://schemas.openxmlformats.org/officeDocument/2006/relationships/image" Target="../media/image29.jpe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8.jpeg"/><Relationship Id="rId5" Type="http://schemas.openxmlformats.org/officeDocument/2006/relationships/image" Target="../media/image27.jpeg"/><Relationship Id="rId10" Type="http://schemas.openxmlformats.org/officeDocument/2006/relationships/image" Target="../media/image32.emf"/><Relationship Id="rId4" Type="http://schemas.openxmlformats.org/officeDocument/2006/relationships/image" Target="../media/image26.jpeg"/><Relationship Id="rId9" Type="http://schemas.openxmlformats.org/officeDocument/2006/relationships/image" Target="../media/image31.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 name="Picture 11" descr="ISS_w-Moon_s135e011814.jp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246592" y="481726"/>
            <a:ext cx="10668000" cy="8001001"/>
          </a:xfrm>
          <a:prstGeom prst="rect">
            <a:avLst/>
          </a:prstGeom>
        </p:spPr>
      </p:pic>
      <p:pic>
        <p:nvPicPr>
          <p:cNvPr id="1028" name="Picture 4" descr="300px-NASA_logo_svg.png"/>
          <p:cNvPicPr>
            <a:picLocks noChangeAspect="1" noChangeArrowheads="1"/>
          </p:cNvPicPr>
          <p:nvPr/>
        </p:nvPicPr>
        <p:blipFill>
          <a:blip r:embed="rId4" cstate="screen">
            <a:extLst>
              <a:ext uri="{28A0092B-C50C-407E-A947-70E740481C1C}">
                <a14:useLocalDpi xmlns:a14="http://schemas.microsoft.com/office/drawing/2010/main" val="0"/>
              </a:ext>
            </a:extLst>
          </a:blip>
          <a:srcRect/>
          <a:stretch>
            <a:fillRect/>
          </a:stretch>
        </p:blipFill>
        <p:spPr bwMode="auto">
          <a:xfrm>
            <a:off x="10896877" y="481726"/>
            <a:ext cx="1084515" cy="917393"/>
          </a:xfrm>
          <a:prstGeom prst="rect">
            <a:avLst/>
          </a:prstGeom>
          <a:noFill/>
        </p:spPr>
      </p:pic>
      <p:pic>
        <p:nvPicPr>
          <p:cNvPr id="10" name="Picture 9" descr="coin-patch v6b.gif"/>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9434353" y="1399119"/>
            <a:ext cx="2467295" cy="2467295"/>
          </a:xfrm>
          <a:prstGeom prst="rect">
            <a:avLst/>
          </a:prstGeom>
          <a:effectLst/>
        </p:spPr>
      </p:pic>
      <p:sp>
        <p:nvSpPr>
          <p:cNvPr id="16" name="Rectangle 3"/>
          <p:cNvSpPr txBox="1">
            <a:spLocks noChangeArrowheads="1"/>
          </p:cNvSpPr>
          <p:nvPr/>
        </p:nvSpPr>
        <p:spPr bwMode="auto">
          <a:xfrm>
            <a:off x="2335326" y="147783"/>
            <a:ext cx="7760571" cy="1824418"/>
          </a:xfrm>
          <a:prstGeom prst="rect">
            <a:avLst/>
          </a:prstGeom>
          <a:noFill/>
          <a:ln w="9525">
            <a:noFill/>
            <a:miter lim="800000"/>
            <a:headEnd/>
            <a:tailEnd/>
          </a:ln>
          <a:effectLst/>
        </p:spPr>
        <p:txBody>
          <a:bodyPr vert="horz" wrap="square" lIns="91440" tIns="45720" rIns="91440" bIns="45720" numCol="1" anchor="b" anchorCtr="1" compatLnSpc="1">
            <a:prstTxWarp prst="textNoShape">
              <a:avLst/>
            </a:prstTxWarp>
          </a:bodyPr>
          <a:lstStyle/>
          <a:p>
            <a:pPr algn="ctr" defTabSz="914400" eaLnBrk="0" fontAlgn="base" hangingPunct="0">
              <a:spcBef>
                <a:spcPct val="0"/>
              </a:spcBef>
              <a:spcAft>
                <a:spcPct val="0"/>
              </a:spcAft>
              <a:defRPr/>
            </a:pPr>
            <a:r>
              <a:rPr lang="en-US" sz="2000" b="1" kern="0" dirty="0">
                <a:solidFill>
                  <a:prstClr val="white"/>
                </a:solidFill>
                <a:effectLst>
                  <a:outerShdw blurRad="38100" dist="38100" dir="2700000" algn="tl">
                    <a:srgbClr val="000000"/>
                  </a:outerShdw>
                </a:effectLst>
                <a:latin typeface="Calibri"/>
              </a:rPr>
              <a:t> </a:t>
            </a:r>
            <a:r>
              <a:rPr lang="en-US" sz="3200" b="1" kern="0" dirty="0" smtClean="0">
                <a:solidFill>
                  <a:prstClr val="white"/>
                </a:solidFill>
                <a:effectLst>
                  <a:outerShdw blurRad="38100" dist="38100" dir="2700000" algn="tl">
                    <a:srgbClr val="000000"/>
                  </a:outerShdw>
                </a:effectLst>
                <a:latin typeface="Arial Unicode MS" panose="020B0604020202020204" pitchFamily="34" charset="-128"/>
                <a:ea typeface="Arial Unicode MS" panose="020B0604020202020204" pitchFamily="34" charset="-128"/>
                <a:cs typeface="Arial Unicode MS" panose="020B0604020202020204" pitchFamily="34" charset="-128"/>
              </a:rPr>
              <a:t>Exploring the Microbiome </a:t>
            </a:r>
            <a:r>
              <a:rPr lang="en-US" sz="3200" b="1" kern="0" dirty="0">
                <a:solidFill>
                  <a:prstClr val="white"/>
                </a:solidFill>
                <a:effectLst>
                  <a:outerShdw blurRad="38100" dist="38100" dir="2700000" algn="tl">
                    <a:srgbClr val="000000"/>
                  </a:outerShdw>
                </a:effectLst>
                <a:latin typeface="Arial Unicode MS" panose="020B0604020202020204" pitchFamily="34" charset="-128"/>
                <a:ea typeface="Arial Unicode MS" panose="020B0604020202020204" pitchFamily="34" charset="-128"/>
                <a:cs typeface="Arial Unicode MS" panose="020B0604020202020204" pitchFamily="34" charset="-128"/>
              </a:rPr>
              <a:t>/</a:t>
            </a:r>
            <a:r>
              <a:rPr lang="en-US" sz="3200" b="1" kern="0" dirty="0" smtClean="0">
                <a:solidFill>
                  <a:prstClr val="white"/>
                </a:solidFill>
                <a:effectLst>
                  <a:outerShdw blurRad="38100" dist="38100" dir="2700000" algn="tl">
                    <a:srgbClr val="000000"/>
                  </a:outerShdw>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lang="en-US" sz="3200" b="1" kern="0" dirty="0" err="1" smtClean="0">
                <a:solidFill>
                  <a:prstClr val="white"/>
                </a:solidFill>
                <a:effectLst>
                  <a:outerShdw blurRad="38100" dist="38100" dir="2700000" algn="tl">
                    <a:srgbClr val="000000"/>
                  </a:outerShdw>
                </a:effectLst>
                <a:latin typeface="Arial Unicode MS" panose="020B0604020202020204" pitchFamily="34" charset="-128"/>
                <a:ea typeface="Arial Unicode MS" panose="020B0604020202020204" pitchFamily="34" charset="-128"/>
                <a:cs typeface="Arial Unicode MS" panose="020B0604020202020204" pitchFamily="34" charset="-128"/>
              </a:rPr>
              <a:t>Immunome</a:t>
            </a:r>
            <a:r>
              <a:rPr lang="en-US" sz="3200" b="1" kern="0" dirty="0" smtClean="0">
                <a:solidFill>
                  <a:prstClr val="white"/>
                </a:solidFill>
                <a:effectLst>
                  <a:outerShdw blurRad="38100" dist="38100" dir="2700000" algn="tl">
                    <a:srgbClr val="000000"/>
                  </a:outerShdw>
                </a:effectLst>
                <a:latin typeface="Arial Unicode MS" panose="020B0604020202020204" pitchFamily="34" charset="-128"/>
                <a:ea typeface="Arial Unicode MS" panose="020B0604020202020204" pitchFamily="34" charset="-128"/>
                <a:cs typeface="Arial Unicode MS" panose="020B0604020202020204" pitchFamily="34" charset="-128"/>
              </a:rPr>
              <a:t> and Disease on the International Space Station</a:t>
            </a:r>
            <a:endParaRPr lang="en-US" sz="3200" b="1" i="1" kern="0" dirty="0">
              <a:solidFill>
                <a:prstClr val="white"/>
              </a:solidFill>
              <a:effectLst>
                <a:outerShdw blurRad="38100" dist="38100" dir="2700000" algn="tl">
                  <a:srgbClr val="010199"/>
                </a:outerShdw>
              </a:effectLst>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15" name="Subtitle 2"/>
          <p:cNvSpPr txBox="1">
            <a:spLocks/>
          </p:cNvSpPr>
          <p:nvPr/>
        </p:nvSpPr>
        <p:spPr>
          <a:xfrm>
            <a:off x="5202220" y="3787664"/>
            <a:ext cx="6400800" cy="2585028"/>
          </a:xfrm>
          <a:prstGeom prst="rect">
            <a:avLst/>
          </a:prstGeom>
        </p:spPr>
        <p:txBody>
          <a:bodyPr vert="horz" lIns="91440" tIns="45720" rIns="91440" bIns="45720" rtlCol="0">
            <a:normAutofit fontScale="92500" lnSpcReduction="20000"/>
          </a:bodyPr>
          <a:lstStyle>
            <a:lvl1pPr marL="0" indent="0" algn="ctr" defTabSz="914400" rtl="0" eaLnBrk="1" latinLnBrk="0" hangingPunct="1">
              <a:spcBef>
                <a:spcPct val="20000"/>
              </a:spcBef>
              <a:buFont typeface="Arial" panose="020B0604020202020204"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algn="l"/>
            <a:r>
              <a:rPr lang="en-US" sz="1700" dirty="0">
                <a:latin typeface="+mj-lt"/>
              </a:rPr>
              <a:t>Julie A. Robinson, </a:t>
            </a:r>
            <a:r>
              <a:rPr lang="en-US" sz="1700" dirty="0" err="1">
                <a:latin typeface="+mj-lt"/>
              </a:rPr>
              <a:t>Ph.D</a:t>
            </a:r>
            <a:r>
              <a:rPr lang="en-US" sz="1700" dirty="0">
                <a:latin typeface="+mj-lt"/>
              </a:rPr>
              <a:t>, </a:t>
            </a:r>
            <a:r>
              <a:rPr lang="en-US" sz="1700" dirty="0" smtClean="0">
                <a:latin typeface="+mj-lt"/>
              </a:rPr>
              <a:t>Chief </a:t>
            </a:r>
            <a:r>
              <a:rPr lang="en-US" sz="1700" dirty="0">
                <a:latin typeface="+mj-lt"/>
              </a:rPr>
              <a:t>Scientist, </a:t>
            </a:r>
            <a:r>
              <a:rPr lang="en-US" sz="1700" dirty="0" smtClean="0">
                <a:latin typeface="+mj-lt"/>
              </a:rPr>
              <a:t>ISS Program  &amp;</a:t>
            </a:r>
          </a:p>
          <a:p>
            <a:pPr algn="l"/>
            <a:r>
              <a:rPr lang="en-US" sz="1700" dirty="0" smtClean="0">
                <a:latin typeface="+mj-lt"/>
              </a:rPr>
              <a:t>Associate Director, Human Research Program, NASA</a:t>
            </a:r>
          </a:p>
          <a:p>
            <a:pPr algn="l"/>
            <a:endParaRPr lang="en-US" sz="1700" dirty="0" smtClean="0">
              <a:latin typeface="+mj-lt"/>
            </a:endParaRPr>
          </a:p>
          <a:p>
            <a:pPr algn="l"/>
            <a:r>
              <a:rPr lang="en-US" sz="1700" dirty="0" smtClean="0">
                <a:latin typeface="+mj-lt"/>
              </a:rPr>
              <a:t>20</a:t>
            </a:r>
            <a:r>
              <a:rPr lang="en-US" sz="1700" baseline="30000" dirty="0" smtClean="0">
                <a:latin typeface="+mj-lt"/>
              </a:rPr>
              <a:t>th</a:t>
            </a:r>
            <a:r>
              <a:rPr lang="en-US" sz="1700" dirty="0" smtClean="0">
                <a:latin typeface="+mj-lt"/>
              </a:rPr>
              <a:t> Genomic Standards Consortium, San Diego</a:t>
            </a:r>
            <a:endParaRPr lang="en-US" sz="1700" dirty="0">
              <a:latin typeface="+mj-lt"/>
            </a:endParaRPr>
          </a:p>
          <a:p>
            <a:pPr algn="l"/>
            <a:r>
              <a:rPr lang="en-US" sz="1700" dirty="0" smtClean="0">
                <a:latin typeface="+mj-lt"/>
              </a:rPr>
              <a:t>2 May 2018</a:t>
            </a:r>
          </a:p>
          <a:p>
            <a:pPr algn="l"/>
            <a:endParaRPr lang="en-US" sz="1700" dirty="0">
              <a:latin typeface="+mj-lt"/>
            </a:endParaRPr>
          </a:p>
          <a:p>
            <a:pPr algn="l"/>
            <a:r>
              <a:rPr lang="en-US" sz="1700" dirty="0" smtClean="0">
                <a:latin typeface="+mj-lt"/>
              </a:rPr>
              <a:t>Acknowledgments:</a:t>
            </a:r>
          </a:p>
          <a:p>
            <a:pPr algn="l"/>
            <a:r>
              <a:rPr lang="en-US" sz="1700" dirty="0" smtClean="0">
                <a:latin typeface="+mj-lt"/>
              </a:rPr>
              <a:t>Sarah Wallace, Ph.D., Microbiologist, NASA Johnson Space Center</a:t>
            </a:r>
          </a:p>
          <a:p>
            <a:pPr algn="l"/>
            <a:r>
              <a:rPr lang="en-US" sz="1700" dirty="0" smtClean="0">
                <a:latin typeface="+mj-lt"/>
              </a:rPr>
              <a:t>Sylvain Costes, Ph.D., GeneLab Project Manager, NASA Ames Research Center</a:t>
            </a:r>
          </a:p>
          <a:p>
            <a:pPr algn="l"/>
            <a:endParaRPr lang="en-US" sz="2000" dirty="0">
              <a:latin typeface="Adobe Garamond Pro" panose="02020502060506020403" pitchFamily="18" charset="0"/>
            </a:endParaRPr>
          </a:p>
          <a:p>
            <a:endParaRPr lang="en-US" sz="2400" dirty="0">
              <a:latin typeface="Adobe Garamond Pro" panose="02020502060506020403" pitchFamily="18" charset="0"/>
            </a:endParaRPr>
          </a:p>
        </p:txBody>
      </p:sp>
    </p:spTree>
    <p:extLst>
      <p:ext uri="{BB962C8B-B14F-4D97-AF65-F5344CB8AC3E}">
        <p14:creationId xmlns:p14="http://schemas.microsoft.com/office/powerpoint/2010/main" val="1679103799"/>
      </p:ext>
    </p:extLst>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82021"/>
            <a:ext cx="10515600" cy="970403"/>
          </a:xfrm>
        </p:spPr>
        <p:txBody>
          <a:bodyPr>
            <a:normAutofit/>
          </a:bodyPr>
          <a:lstStyle/>
          <a:p>
            <a:pPr algn="ctr"/>
            <a:r>
              <a:rPr lang="en-US" dirty="0" smtClean="0">
                <a:latin typeface="Times New Roman" panose="02020603050405020304" pitchFamily="18" charset="0"/>
                <a:cs typeface="Times New Roman" panose="02020603050405020304" pitchFamily="18" charset="0"/>
              </a:rPr>
              <a:t>The ISS Microbiome: In-flight Analysis</a:t>
            </a:r>
            <a:endParaRPr lang="en-US" dirty="0">
              <a:latin typeface="Times New Roman" panose="02020603050405020304" pitchFamily="18" charset="0"/>
              <a:cs typeface="Times New Roman" panose="02020603050405020304" pitchFamily="18" charset="0"/>
            </a:endParaRPr>
          </a:p>
        </p:txBody>
      </p:sp>
      <p:pic>
        <p:nvPicPr>
          <p:cNvPr id="5" name="Content Placeholder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1220091" y="83700"/>
            <a:ext cx="873832" cy="873832"/>
          </a:xfrm>
        </p:spPr>
      </p:pic>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1438" y="82021"/>
            <a:ext cx="981403" cy="786612"/>
          </a:xfrm>
          <a:prstGeom prst="rect">
            <a:avLst/>
          </a:prstGeom>
        </p:spPr>
      </p:pic>
      <p:sp>
        <p:nvSpPr>
          <p:cNvPr id="16" name="TextBox 15"/>
          <p:cNvSpPr txBox="1"/>
          <p:nvPr/>
        </p:nvSpPr>
        <p:spPr>
          <a:xfrm>
            <a:off x="793485" y="2587199"/>
            <a:ext cx="1721116" cy="338553"/>
          </a:xfrm>
          <a:prstGeom prst="rect">
            <a:avLst/>
          </a:prstGeom>
          <a:gradFill flip="none" rotWithShape="1">
            <a:gsLst>
              <a:gs pos="74000">
                <a:srgbClr val="FF0000"/>
              </a:gs>
              <a:gs pos="17000">
                <a:schemeClr val="bg1"/>
              </a:gs>
            </a:gsLst>
            <a:path path="circle">
              <a:fillToRect l="50000" t="130000" r="50000" b="-30000"/>
            </a:path>
            <a:tileRect/>
          </a:gradFill>
          <a:ln w="34925">
            <a:solidFill>
              <a:srgbClr val="FF0000"/>
            </a:solidFill>
          </a:ln>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lang="en-US" sz="1600" b="1" dirty="0" smtClean="0">
                <a:solidFill>
                  <a:schemeClr val="tx1"/>
                </a:solidFill>
                <a:latin typeface="Times New Roman" panose="02020603050405020304" pitchFamily="18" charset="0"/>
                <a:cs typeface="Times New Roman" panose="02020603050405020304" pitchFamily="18" charset="0"/>
              </a:rPr>
              <a:t>Bacterial counts</a:t>
            </a:r>
            <a:endParaRPr lang="en-US" sz="1600" b="1" dirty="0">
              <a:solidFill>
                <a:schemeClr val="tx1"/>
              </a:solidFill>
              <a:latin typeface="Times New Roman" panose="02020603050405020304" pitchFamily="18" charset="0"/>
              <a:cs typeface="Times New Roman" panose="02020603050405020304" pitchFamily="18" charset="0"/>
            </a:endParaRPr>
          </a:p>
        </p:txBody>
      </p:sp>
      <p:sp>
        <p:nvSpPr>
          <p:cNvPr id="17" name="Rectangle 16"/>
          <p:cNvSpPr/>
          <p:nvPr/>
        </p:nvSpPr>
        <p:spPr>
          <a:xfrm>
            <a:off x="217525" y="5007115"/>
            <a:ext cx="3101241" cy="923330"/>
          </a:xfrm>
          <a:prstGeom prst="rect">
            <a:avLst/>
          </a:prstGeom>
        </p:spPr>
        <p:txBody>
          <a:bodyPr wrap="square">
            <a:spAutoFit/>
          </a:bodyPr>
          <a:lstStyle/>
          <a:p>
            <a:pPr marL="285750" indent="-285750">
              <a:buFont typeface="Arial" pitchFamily="34" charset="0"/>
              <a:buChar char="•"/>
            </a:pPr>
            <a:r>
              <a:rPr lang="en-US" dirty="0" smtClean="0">
                <a:latin typeface="Times New Roman" panose="02020603050405020304" pitchFamily="18" charset="0"/>
                <a:cs typeface="Times New Roman" panose="02020603050405020304" pitchFamily="18" charset="0"/>
              </a:rPr>
              <a:t>16% negative for bacteria</a:t>
            </a:r>
          </a:p>
          <a:p>
            <a:pPr marL="285750" indent="-285750">
              <a:buFont typeface="Arial" pitchFamily="34" charset="0"/>
              <a:buChar char="•"/>
            </a:pPr>
            <a:r>
              <a:rPr lang="en-US" dirty="0" smtClean="0">
                <a:latin typeface="Times New Roman" panose="02020603050405020304" pitchFamily="18" charset="0"/>
                <a:cs typeface="Times New Roman" panose="02020603050405020304" pitchFamily="18" charset="0"/>
              </a:rPr>
              <a:t>3% </a:t>
            </a:r>
            <a:r>
              <a:rPr lang="en-US" dirty="0">
                <a:latin typeface="Times New Roman" panose="02020603050405020304" pitchFamily="18" charset="0"/>
                <a:cs typeface="Times New Roman" panose="02020603050405020304" pitchFamily="18" charset="0"/>
              </a:rPr>
              <a:t>exceeded </a:t>
            </a:r>
            <a:r>
              <a:rPr lang="en-US" dirty="0" smtClean="0">
                <a:latin typeface="Times New Roman" panose="02020603050405020304" pitchFamily="18" charset="0"/>
                <a:cs typeface="Times New Roman" panose="02020603050405020304" pitchFamily="18" charset="0"/>
              </a:rPr>
              <a:t>in-flight specifications</a:t>
            </a:r>
            <a:endParaRPr lang="en-US" dirty="0">
              <a:latin typeface="Times New Roman" panose="02020603050405020304" pitchFamily="18" charset="0"/>
              <a:cs typeface="Times New Roman" panose="02020603050405020304" pitchFamily="18" charset="0"/>
            </a:endParaRPr>
          </a:p>
        </p:txBody>
      </p:sp>
      <p:pic>
        <p:nvPicPr>
          <p:cNvPr id="18"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17527" y="3004874"/>
            <a:ext cx="3101241" cy="1968911"/>
          </a:xfrm>
          <a:prstGeom prst="rect">
            <a:avLst/>
          </a:prstGeom>
          <a:ln w="19050">
            <a:solidFill>
              <a:schemeClr val="tx1"/>
            </a:solidFill>
            <a:miter lim="800000"/>
            <a:headEnd/>
            <a:tailEnd/>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Lst>
        </p:spPr>
      </p:pic>
      <p:sp>
        <p:nvSpPr>
          <p:cNvPr id="19" name="TextBox 18"/>
          <p:cNvSpPr txBox="1"/>
          <p:nvPr/>
        </p:nvSpPr>
        <p:spPr>
          <a:xfrm>
            <a:off x="3819077" y="2587198"/>
            <a:ext cx="1438970" cy="338554"/>
          </a:xfrm>
          <a:prstGeom prst="rect">
            <a:avLst/>
          </a:prstGeom>
          <a:gradFill flip="none" rotWithShape="1">
            <a:gsLst>
              <a:gs pos="74000">
                <a:srgbClr val="FF0000"/>
              </a:gs>
              <a:gs pos="17000">
                <a:schemeClr val="bg1"/>
              </a:gs>
            </a:gsLst>
            <a:path path="circle">
              <a:fillToRect l="50000" t="130000" r="50000" b="-30000"/>
            </a:path>
            <a:tileRect/>
          </a:gradFill>
          <a:ln w="34925">
            <a:solidFill>
              <a:srgbClr val="FF0000"/>
            </a:solidFill>
          </a:ln>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lang="en-US" sz="1600" b="1" dirty="0" smtClean="0">
                <a:solidFill>
                  <a:schemeClr val="tx1"/>
                </a:solidFill>
                <a:latin typeface="Times New Roman" panose="02020603050405020304" pitchFamily="18" charset="0"/>
                <a:cs typeface="Times New Roman" panose="02020603050405020304" pitchFamily="18" charset="0"/>
              </a:rPr>
              <a:t>Fungal counts</a:t>
            </a:r>
            <a:endParaRPr lang="en-US" sz="1600" b="1" dirty="0">
              <a:solidFill>
                <a:schemeClr val="tx1"/>
              </a:solidFill>
              <a:latin typeface="Times New Roman" panose="02020603050405020304" pitchFamily="18" charset="0"/>
              <a:cs typeface="Times New Roman" panose="02020603050405020304" pitchFamily="18" charset="0"/>
            </a:endParaRPr>
          </a:p>
        </p:txBody>
      </p:sp>
      <p:sp>
        <p:nvSpPr>
          <p:cNvPr id="20" name="Rectangle 19"/>
          <p:cNvSpPr/>
          <p:nvPr/>
        </p:nvSpPr>
        <p:spPr>
          <a:xfrm>
            <a:off x="3222878" y="5062105"/>
            <a:ext cx="2631368" cy="923330"/>
          </a:xfrm>
          <a:prstGeom prst="rect">
            <a:avLst/>
          </a:prstGeom>
        </p:spPr>
        <p:txBody>
          <a:bodyPr wrap="square">
            <a:spAutoFit/>
          </a:bodyPr>
          <a:lstStyle/>
          <a:p>
            <a:pPr marL="285750" indent="-285750">
              <a:buFont typeface="Arial" pitchFamily="34" charset="0"/>
              <a:buChar char="•"/>
            </a:pPr>
            <a:r>
              <a:rPr lang="en-US" dirty="0" smtClean="0">
                <a:latin typeface="Times New Roman" panose="02020603050405020304" pitchFamily="18" charset="0"/>
                <a:cs typeface="Times New Roman" panose="02020603050405020304" pitchFamily="18" charset="0"/>
              </a:rPr>
              <a:t>63% negative for fungi</a:t>
            </a:r>
          </a:p>
          <a:p>
            <a:pPr marL="285750" indent="-285750">
              <a:buFont typeface="Arial" pitchFamily="34" charset="0"/>
              <a:buChar char="•"/>
            </a:pPr>
            <a:r>
              <a:rPr lang="en-US" dirty="0" smtClean="0">
                <a:latin typeface="Times New Roman" panose="02020603050405020304" pitchFamily="18" charset="0"/>
                <a:cs typeface="Times New Roman" panose="02020603050405020304" pitchFamily="18" charset="0"/>
              </a:rPr>
              <a:t>4% exceeded in-flight specifications</a:t>
            </a:r>
            <a:endParaRPr lang="en-US" dirty="0">
              <a:latin typeface="Times New Roman" panose="02020603050405020304" pitchFamily="18" charset="0"/>
              <a:cs typeface="Times New Roman" panose="02020603050405020304" pitchFamily="18" charset="0"/>
            </a:endParaRPr>
          </a:p>
        </p:txBody>
      </p:sp>
      <p:pic>
        <p:nvPicPr>
          <p:cNvPr id="21"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318768" y="2999136"/>
            <a:ext cx="2439590" cy="2007979"/>
          </a:xfrm>
          <a:prstGeom prst="rect">
            <a:avLst/>
          </a:prstGeom>
          <a:ln w="19050">
            <a:solidFill>
              <a:schemeClr val="tx1"/>
            </a:solidFill>
            <a:miter lim="800000"/>
            <a:headEnd/>
            <a:tailEnd/>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Lst>
        </p:spPr>
      </p:pic>
      <p:sp>
        <p:nvSpPr>
          <p:cNvPr id="22" name="Rectangle 21"/>
          <p:cNvSpPr/>
          <p:nvPr/>
        </p:nvSpPr>
        <p:spPr>
          <a:xfrm>
            <a:off x="49063" y="2079405"/>
            <a:ext cx="5977791" cy="400110"/>
          </a:xfrm>
          <a:prstGeom prst="rect">
            <a:avLst/>
          </a:prstGeom>
        </p:spPr>
        <p:txBody>
          <a:bodyPr wrap="square">
            <a:spAutoFit/>
          </a:bodyPr>
          <a:lstStyle/>
          <a:p>
            <a:pPr algn="ctr"/>
            <a:r>
              <a:rPr lang="en-US" sz="2000" b="1" dirty="0" smtClean="0">
                <a:latin typeface="Times New Roman" panose="02020603050405020304" pitchFamily="18" charset="0"/>
                <a:cs typeface="Times New Roman" panose="02020603050405020304" pitchFamily="18" charset="0"/>
              </a:rPr>
              <a:t>In-flight Surface Microbe Levels</a:t>
            </a:r>
            <a:endParaRPr lang="en-US" sz="2000" b="1" dirty="0">
              <a:latin typeface="Times New Roman" panose="02020603050405020304" pitchFamily="18" charset="0"/>
              <a:cs typeface="Times New Roman" panose="02020603050405020304" pitchFamily="18" charset="0"/>
            </a:endParaRPr>
          </a:p>
        </p:txBody>
      </p:sp>
      <p:pic>
        <p:nvPicPr>
          <p:cNvPr id="23" name="Picture 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052443" y="3041476"/>
            <a:ext cx="3145480" cy="1965639"/>
          </a:xfrm>
          <a:prstGeom prst="rect">
            <a:avLst/>
          </a:prstGeom>
          <a:ln w="19050">
            <a:solidFill>
              <a:schemeClr val="tx1"/>
            </a:solidFill>
            <a:miter lim="800000"/>
            <a:headEnd/>
            <a:tailEnd/>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Lst>
        </p:spPr>
      </p:pic>
      <p:pic>
        <p:nvPicPr>
          <p:cNvPr id="24" name="Picture 3"/>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225024" y="3041477"/>
            <a:ext cx="2753455" cy="1965638"/>
          </a:xfrm>
          <a:prstGeom prst="rect">
            <a:avLst/>
          </a:prstGeom>
          <a:ln w="19050">
            <a:solidFill>
              <a:schemeClr val="tx1"/>
            </a:solidFill>
            <a:miter lim="800000"/>
            <a:headEnd/>
            <a:tailEnd/>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Lst>
        </p:spPr>
      </p:pic>
      <p:sp>
        <p:nvSpPr>
          <p:cNvPr id="25" name="TextBox 24"/>
          <p:cNvSpPr txBox="1"/>
          <p:nvPr/>
        </p:nvSpPr>
        <p:spPr>
          <a:xfrm>
            <a:off x="6801857" y="2591019"/>
            <a:ext cx="1646651" cy="338554"/>
          </a:xfrm>
          <a:prstGeom prst="rect">
            <a:avLst/>
          </a:prstGeom>
          <a:gradFill flip="none" rotWithShape="1">
            <a:gsLst>
              <a:gs pos="32000">
                <a:srgbClr val="7030A0"/>
              </a:gs>
              <a:gs pos="96500">
                <a:srgbClr val="6600FF"/>
              </a:gs>
              <a:gs pos="62000">
                <a:schemeClr val="accent5">
                  <a:lumMod val="97000"/>
                  <a:lumOff val="3000"/>
                </a:schemeClr>
              </a:gs>
              <a:gs pos="100000">
                <a:schemeClr val="accent5">
                  <a:lumMod val="60000"/>
                  <a:lumOff val="40000"/>
                </a:schemeClr>
              </a:gs>
            </a:gsLst>
            <a:lin ang="16200000" scaled="1"/>
            <a:tileRect/>
          </a:gradFill>
          <a:ln w="38100">
            <a:solidFill>
              <a:srgbClr val="6600FF"/>
            </a:solidFill>
          </a:ln>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en-US" sz="1600" b="1" dirty="0" smtClean="0">
                <a:solidFill>
                  <a:schemeClr val="bg1"/>
                </a:solidFill>
                <a:latin typeface="Times New Roman" panose="02020603050405020304" pitchFamily="18" charset="0"/>
                <a:cs typeface="Times New Roman" panose="02020603050405020304" pitchFamily="18" charset="0"/>
              </a:rPr>
              <a:t>Bacterial counts</a:t>
            </a:r>
            <a:endParaRPr lang="en-US" sz="1600" b="1" dirty="0">
              <a:solidFill>
                <a:schemeClr val="bg1"/>
              </a:solidFill>
              <a:latin typeface="Times New Roman" panose="02020603050405020304" pitchFamily="18" charset="0"/>
              <a:cs typeface="Times New Roman" panose="02020603050405020304" pitchFamily="18" charset="0"/>
            </a:endParaRPr>
          </a:p>
        </p:txBody>
      </p:sp>
      <p:sp>
        <p:nvSpPr>
          <p:cNvPr id="26" name="TextBox 25"/>
          <p:cNvSpPr txBox="1"/>
          <p:nvPr/>
        </p:nvSpPr>
        <p:spPr>
          <a:xfrm>
            <a:off x="9917379" y="2587198"/>
            <a:ext cx="1484046" cy="338554"/>
          </a:xfrm>
          <a:prstGeom prst="rect">
            <a:avLst/>
          </a:prstGeom>
          <a:gradFill flip="none" rotWithShape="1">
            <a:gsLst>
              <a:gs pos="32000">
                <a:srgbClr val="7030A0"/>
              </a:gs>
              <a:gs pos="96500">
                <a:srgbClr val="6600FF"/>
              </a:gs>
              <a:gs pos="62000">
                <a:schemeClr val="accent5">
                  <a:lumMod val="97000"/>
                  <a:lumOff val="3000"/>
                </a:schemeClr>
              </a:gs>
              <a:gs pos="100000">
                <a:schemeClr val="accent5">
                  <a:lumMod val="60000"/>
                  <a:lumOff val="40000"/>
                </a:schemeClr>
              </a:gs>
            </a:gsLst>
            <a:lin ang="16200000" scaled="1"/>
            <a:tileRect/>
          </a:gradFill>
          <a:ln w="38100">
            <a:solidFill>
              <a:srgbClr val="6600FF"/>
            </a:solidFill>
          </a:ln>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en-US" sz="1600" b="1" dirty="0" smtClean="0">
                <a:solidFill>
                  <a:schemeClr val="bg1"/>
                </a:solidFill>
                <a:latin typeface="Times New Roman" panose="02020603050405020304" pitchFamily="18" charset="0"/>
                <a:cs typeface="Times New Roman" panose="02020603050405020304" pitchFamily="18" charset="0"/>
              </a:rPr>
              <a:t>Fungal counts</a:t>
            </a:r>
            <a:endParaRPr lang="en-US" sz="1600" b="1" dirty="0">
              <a:solidFill>
                <a:schemeClr val="bg1"/>
              </a:solidFill>
              <a:latin typeface="Times New Roman" panose="02020603050405020304" pitchFamily="18" charset="0"/>
              <a:cs typeface="Times New Roman" panose="02020603050405020304" pitchFamily="18" charset="0"/>
            </a:endParaRPr>
          </a:p>
        </p:txBody>
      </p:sp>
      <p:sp>
        <p:nvSpPr>
          <p:cNvPr id="27" name="Rectangle 26"/>
          <p:cNvSpPr/>
          <p:nvPr/>
        </p:nvSpPr>
        <p:spPr>
          <a:xfrm>
            <a:off x="6052443" y="2079405"/>
            <a:ext cx="5977791" cy="400110"/>
          </a:xfrm>
          <a:prstGeom prst="rect">
            <a:avLst/>
          </a:prstGeom>
        </p:spPr>
        <p:txBody>
          <a:bodyPr wrap="square">
            <a:spAutoFit/>
          </a:bodyPr>
          <a:lstStyle/>
          <a:p>
            <a:pPr algn="ctr"/>
            <a:r>
              <a:rPr lang="en-US" sz="2000" b="1" dirty="0" smtClean="0">
                <a:latin typeface="Times New Roman" panose="02020603050405020304" pitchFamily="18" charset="0"/>
                <a:cs typeface="Times New Roman" panose="02020603050405020304" pitchFamily="18" charset="0"/>
              </a:rPr>
              <a:t>In-flight Air Microbe Levels</a:t>
            </a:r>
            <a:endParaRPr lang="en-US" sz="2000" b="1" dirty="0">
              <a:latin typeface="Times New Roman" panose="02020603050405020304" pitchFamily="18" charset="0"/>
              <a:cs typeface="Times New Roman" panose="02020603050405020304" pitchFamily="18" charset="0"/>
            </a:endParaRPr>
          </a:p>
        </p:txBody>
      </p:sp>
      <p:sp>
        <p:nvSpPr>
          <p:cNvPr id="28" name="Rectangle 27"/>
          <p:cNvSpPr/>
          <p:nvPr/>
        </p:nvSpPr>
        <p:spPr>
          <a:xfrm>
            <a:off x="6143401" y="5062105"/>
            <a:ext cx="4258676" cy="923330"/>
          </a:xfrm>
          <a:prstGeom prst="rect">
            <a:avLst/>
          </a:prstGeom>
        </p:spPr>
        <p:txBody>
          <a:bodyPr wrap="square">
            <a:spAutoFit/>
          </a:bodyPr>
          <a:lstStyle/>
          <a:p>
            <a:pPr marL="285750" indent="-285750">
              <a:buFont typeface="Arial" pitchFamily="34" charset="0"/>
              <a:buChar char="•"/>
            </a:pPr>
            <a:r>
              <a:rPr lang="en-US" dirty="0" smtClean="0">
                <a:latin typeface="Times New Roman" panose="02020603050405020304" pitchFamily="18" charset="0"/>
                <a:cs typeface="Times New Roman" panose="02020603050405020304" pitchFamily="18" charset="0"/>
              </a:rPr>
              <a:t>32% negative for bacteria</a:t>
            </a:r>
          </a:p>
          <a:p>
            <a:pPr marL="285750" indent="-285750">
              <a:buFont typeface="Arial" pitchFamily="34" charset="0"/>
              <a:buChar char="•"/>
            </a:pPr>
            <a:r>
              <a:rPr lang="en-US" dirty="0" smtClean="0">
                <a:latin typeface="Times New Roman" panose="02020603050405020304" pitchFamily="18" charset="0"/>
                <a:cs typeface="Times New Roman" panose="02020603050405020304" pitchFamily="18" charset="0"/>
              </a:rPr>
              <a:t>No sample exceeded in-flight specifications</a:t>
            </a:r>
            <a:endParaRPr lang="en-US" dirty="0">
              <a:latin typeface="Times New Roman" panose="02020603050405020304" pitchFamily="18" charset="0"/>
              <a:cs typeface="Times New Roman" panose="02020603050405020304" pitchFamily="18" charset="0"/>
            </a:endParaRPr>
          </a:p>
        </p:txBody>
      </p:sp>
      <p:sp>
        <p:nvSpPr>
          <p:cNvPr id="29" name="Rectangle 28"/>
          <p:cNvSpPr/>
          <p:nvPr/>
        </p:nvSpPr>
        <p:spPr>
          <a:xfrm>
            <a:off x="9197924" y="5037370"/>
            <a:ext cx="2780556" cy="923330"/>
          </a:xfrm>
          <a:prstGeom prst="rect">
            <a:avLst/>
          </a:prstGeom>
        </p:spPr>
        <p:txBody>
          <a:bodyPr wrap="square">
            <a:spAutoFit/>
          </a:bodyPr>
          <a:lstStyle/>
          <a:p>
            <a:pPr marL="285750" indent="-285750">
              <a:buFont typeface="Arial" pitchFamily="34" charset="0"/>
              <a:buChar char="•"/>
            </a:pPr>
            <a:r>
              <a:rPr lang="en-US" dirty="0" smtClean="0">
                <a:latin typeface="Times New Roman" panose="02020603050405020304" pitchFamily="18" charset="0"/>
                <a:cs typeface="Times New Roman" panose="02020603050405020304" pitchFamily="18" charset="0"/>
              </a:rPr>
              <a:t>72% negative for fungi</a:t>
            </a:r>
          </a:p>
          <a:p>
            <a:pPr marL="285750" indent="-285750">
              <a:buFont typeface="Arial" pitchFamily="34" charset="0"/>
              <a:buChar char="•"/>
            </a:pPr>
            <a:r>
              <a:rPr lang="en-US" dirty="0" smtClean="0">
                <a:latin typeface="Times New Roman" panose="02020603050405020304" pitchFamily="18" charset="0"/>
                <a:cs typeface="Times New Roman" panose="02020603050405020304" pitchFamily="18" charset="0"/>
              </a:rPr>
              <a:t>5% </a:t>
            </a:r>
            <a:r>
              <a:rPr lang="en-US" dirty="0">
                <a:latin typeface="Times New Roman" panose="02020603050405020304" pitchFamily="18" charset="0"/>
                <a:cs typeface="Times New Roman" panose="02020603050405020304" pitchFamily="18" charset="0"/>
              </a:rPr>
              <a:t>exceeded </a:t>
            </a:r>
            <a:r>
              <a:rPr lang="en-US" dirty="0" smtClean="0">
                <a:latin typeface="Times New Roman" panose="02020603050405020304" pitchFamily="18" charset="0"/>
                <a:cs typeface="Times New Roman" panose="02020603050405020304" pitchFamily="18" charset="0"/>
              </a:rPr>
              <a:t>in-flight specifications</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7375253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7271"/>
            <a:ext cx="10515600" cy="970403"/>
          </a:xfrm>
        </p:spPr>
        <p:txBody>
          <a:bodyPr>
            <a:normAutofit fontScale="90000"/>
          </a:bodyPr>
          <a:lstStyle/>
          <a:p>
            <a:pPr algn="ctr"/>
            <a:r>
              <a:rPr lang="en-US" dirty="0" smtClean="0">
                <a:solidFill>
                  <a:schemeClr val="bg1"/>
                </a:solidFill>
                <a:latin typeface="Times New Roman" panose="02020603050405020304" pitchFamily="18" charset="0"/>
                <a:cs typeface="Times New Roman" panose="02020603050405020304" pitchFamily="18" charset="0"/>
              </a:rPr>
              <a:t>The </a:t>
            </a:r>
            <a:r>
              <a:rPr lang="en-US" dirty="0" smtClean="0">
                <a:latin typeface="Times New Roman" panose="02020603050405020304" pitchFamily="18" charset="0"/>
                <a:cs typeface="Times New Roman" panose="02020603050405020304" pitchFamily="18" charset="0"/>
              </a:rPr>
              <a:t>ISS Microbiome: Pre-flight and In-flight Surface and Air Genera</a:t>
            </a:r>
            <a:endParaRPr lang="en-US" dirty="0">
              <a:latin typeface="Times New Roman" panose="02020603050405020304" pitchFamily="18" charset="0"/>
              <a:cs typeface="Times New Roman" panose="02020603050405020304" pitchFamily="18" charset="0"/>
            </a:endParaRPr>
          </a:p>
        </p:txBody>
      </p:sp>
      <p:pic>
        <p:nvPicPr>
          <p:cNvPr id="5" name="Content Placeholder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1220091" y="83700"/>
            <a:ext cx="873832" cy="873832"/>
          </a:xfrm>
        </p:spPr>
      </p:pic>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1438" y="82021"/>
            <a:ext cx="981403" cy="786612"/>
          </a:xfrm>
          <a:prstGeom prst="rect">
            <a:avLst/>
          </a:prstGeom>
        </p:spPr>
      </p:pic>
      <p:grpSp>
        <p:nvGrpSpPr>
          <p:cNvPr id="30" name="Group 29"/>
          <p:cNvGrpSpPr/>
          <p:nvPr/>
        </p:nvGrpSpPr>
        <p:grpSpPr>
          <a:xfrm>
            <a:off x="425230" y="1500369"/>
            <a:ext cx="5340232" cy="5296745"/>
            <a:chOff x="1600200" y="826770"/>
            <a:chExt cx="5932826" cy="5844540"/>
          </a:xfrm>
        </p:grpSpPr>
        <p:pic>
          <p:nvPicPr>
            <p:cNvPr id="31" name="Picture 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600200" y="826770"/>
              <a:ext cx="5932826" cy="5844540"/>
            </a:xfrm>
            <a:prstGeom prst="rect">
              <a:avLst/>
            </a:prstGeom>
            <a:ln w="19050">
              <a:solidFill>
                <a:schemeClr val="tx1"/>
              </a:solidFill>
              <a:miter lim="800000"/>
              <a:headEnd/>
              <a:tailEnd/>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Lst>
          </p:spPr>
        </p:pic>
        <p:pic>
          <p:nvPicPr>
            <p:cNvPr id="32"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870600" y="1927281"/>
              <a:ext cx="3353182" cy="111712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33" name="Picture 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216021" y="1500368"/>
            <a:ext cx="5515894" cy="5296745"/>
          </a:xfrm>
          <a:prstGeom prst="rect">
            <a:avLst/>
          </a:prstGeom>
          <a:ln w="19050">
            <a:solidFill>
              <a:schemeClr val="tx1"/>
            </a:solidFill>
            <a:miter lim="800000"/>
            <a:headEnd/>
            <a:tailEnd/>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Lst>
        </p:spPr>
      </p:pic>
      <p:sp>
        <p:nvSpPr>
          <p:cNvPr id="7" name="TextBox 6"/>
          <p:cNvSpPr txBox="1"/>
          <p:nvPr/>
        </p:nvSpPr>
        <p:spPr>
          <a:xfrm>
            <a:off x="982840" y="1135333"/>
            <a:ext cx="10142359" cy="400110"/>
          </a:xfrm>
          <a:prstGeom prst="rect">
            <a:avLst/>
          </a:prstGeom>
          <a:noFill/>
        </p:spPr>
        <p:txBody>
          <a:bodyPr wrap="square" rtlCol="0">
            <a:spAutoFit/>
          </a:bodyPr>
          <a:lstStyle/>
          <a:p>
            <a:r>
              <a:rPr lang="en-US" dirty="0" smtClean="0">
                <a:solidFill>
                  <a:schemeClr val="bg1"/>
                </a:solidFill>
                <a:latin typeface="Times New Roman" panose="02020603050405020304" pitchFamily="18" charset="0"/>
                <a:cs typeface="Times New Roman" panose="02020603050405020304" pitchFamily="18" charset="0"/>
              </a:rPr>
              <a:t>	        </a:t>
            </a:r>
            <a:r>
              <a:rPr lang="en-US" sz="2000" dirty="0" smtClean="0">
                <a:solidFill>
                  <a:schemeClr val="bg1"/>
                </a:solidFill>
                <a:latin typeface="Times New Roman" panose="02020603050405020304" pitchFamily="18" charset="0"/>
                <a:cs typeface="Times New Roman" panose="02020603050405020304" pitchFamily="18" charset="0"/>
              </a:rPr>
              <a:t>Bacteria 						      Fungus</a:t>
            </a:r>
            <a:endParaRPr lang="en-US" sz="20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3818749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82021"/>
            <a:ext cx="10515600" cy="970403"/>
          </a:xfrm>
        </p:spPr>
        <p:txBody>
          <a:bodyPr>
            <a:normAutofit/>
          </a:bodyPr>
          <a:lstStyle/>
          <a:p>
            <a:pPr algn="ctr"/>
            <a:r>
              <a:rPr lang="en-US" dirty="0" smtClean="0">
                <a:latin typeface="Times New Roman" panose="02020603050405020304" pitchFamily="18" charset="0"/>
                <a:cs typeface="Times New Roman" panose="02020603050405020304" pitchFamily="18" charset="0"/>
              </a:rPr>
              <a:t>The ISS Microbiome</a:t>
            </a:r>
            <a:endParaRPr lang="en-US" dirty="0">
              <a:latin typeface="Times New Roman" panose="02020603050405020304" pitchFamily="18" charset="0"/>
              <a:cs typeface="Times New Roman" panose="02020603050405020304" pitchFamily="18" charset="0"/>
            </a:endParaRPr>
          </a:p>
        </p:txBody>
      </p:sp>
      <p:pic>
        <p:nvPicPr>
          <p:cNvPr id="5" name="Content Placeholder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1220091" y="83700"/>
            <a:ext cx="873832" cy="873832"/>
          </a:xfrm>
        </p:spPr>
      </p:pic>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1438" y="82021"/>
            <a:ext cx="981403" cy="786612"/>
          </a:xfrm>
          <a:prstGeom prst="rect">
            <a:avLst/>
          </a:prstGeom>
        </p:spPr>
      </p:pic>
      <p:sp>
        <p:nvSpPr>
          <p:cNvPr id="6" name="Rectangle 5"/>
          <p:cNvSpPr/>
          <p:nvPr/>
        </p:nvSpPr>
        <p:spPr>
          <a:xfrm>
            <a:off x="694367" y="1139850"/>
            <a:ext cx="10962640" cy="6063198"/>
          </a:xfrm>
          <a:prstGeom prst="rect">
            <a:avLst/>
          </a:prstGeom>
        </p:spPr>
        <p:txBody>
          <a:bodyPr wrap="square">
            <a:spAutoFit/>
          </a:bodyPr>
          <a:lstStyle/>
          <a:p>
            <a:pPr marL="342900" indent="-342900">
              <a:buFont typeface="Arial" panose="020B0604020202020204" pitchFamily="34" charset="0"/>
              <a:buChar char="•"/>
            </a:pPr>
            <a:r>
              <a:rPr lang="en-US" altLang="en-US" sz="2200" dirty="0" smtClean="0">
                <a:latin typeface="Times New Roman" panose="02020603050405020304" pitchFamily="18" charset="0"/>
                <a:cs typeface="Times New Roman" panose="02020603050405020304" pitchFamily="18" charset="0"/>
              </a:rPr>
              <a:t>On average, microbial levels on station are lower than homes assessed with comparable methods </a:t>
            </a:r>
          </a:p>
          <a:p>
            <a:pPr marL="342900" indent="-342900">
              <a:buFont typeface="Arial" panose="020B0604020202020204" pitchFamily="34" charset="0"/>
              <a:buChar char="•"/>
            </a:pPr>
            <a:r>
              <a:rPr lang="en-US" altLang="en-US" sz="2200" dirty="0" smtClean="0">
                <a:latin typeface="Times New Roman" panose="02020603050405020304" pitchFamily="18" charset="0"/>
                <a:cs typeface="Times New Roman" panose="02020603050405020304" pitchFamily="18" charset="0"/>
              </a:rPr>
              <a:t>The majority of the microorganisms are common human- and environmental-associated organisms</a:t>
            </a:r>
          </a:p>
          <a:p>
            <a:pPr marL="800100" lvl="1" indent="-342900">
              <a:buFont typeface="Arial" panose="020B0604020202020204" pitchFamily="34" charset="0"/>
              <a:buChar char="•"/>
            </a:pPr>
            <a:r>
              <a:rPr lang="en-US" altLang="en-US" sz="2200" dirty="0" smtClean="0">
                <a:latin typeface="Times New Roman" panose="02020603050405020304" pitchFamily="18" charset="0"/>
                <a:cs typeface="Times New Roman" panose="02020603050405020304" pitchFamily="18" charset="0"/>
              </a:rPr>
              <a:t>On occasion, opportunistic pathogens have been isolated. Finding these types of medically-significant organisms triggers remediation </a:t>
            </a:r>
          </a:p>
          <a:p>
            <a:pPr marL="342900" indent="-342900">
              <a:buFont typeface="Arial" panose="020B0604020202020204" pitchFamily="34" charset="0"/>
              <a:buChar char="•"/>
            </a:pPr>
            <a:r>
              <a:rPr lang="en-US" altLang="en-US" sz="2200" dirty="0" smtClean="0">
                <a:latin typeface="Times New Roman" panose="02020603050405020304" pitchFamily="18" charset="0"/>
                <a:cs typeface="Times New Roman" panose="02020603050405020304" pitchFamily="18" charset="0"/>
              </a:rPr>
              <a:t>Differences exist between the US and Russian segments </a:t>
            </a:r>
          </a:p>
          <a:p>
            <a:pPr marL="342900" indent="-342900">
              <a:buFont typeface="Arial" panose="020B0604020202020204" pitchFamily="34" charset="0"/>
              <a:buChar char="•"/>
            </a:pPr>
            <a:r>
              <a:rPr lang="en-US" altLang="en-US" sz="2200" dirty="0" smtClean="0">
                <a:latin typeface="Times New Roman" panose="02020603050405020304" pitchFamily="18" charset="0"/>
                <a:cs typeface="Times New Roman" panose="02020603050405020304" pitchFamily="18" charset="0"/>
              </a:rPr>
              <a:t>Small changes noted with new crew/cargo</a:t>
            </a:r>
          </a:p>
          <a:p>
            <a:pPr marL="342900" indent="-342900">
              <a:buFont typeface="Arial" panose="020B0604020202020204" pitchFamily="34" charset="0"/>
              <a:buChar char="•"/>
            </a:pPr>
            <a:r>
              <a:rPr lang="en-US" altLang="en-US" sz="2200" dirty="0" smtClean="0">
                <a:latin typeface="Times New Roman" panose="02020603050405020304" pitchFamily="18" charset="0"/>
                <a:cs typeface="Times New Roman" panose="02020603050405020304" pitchFamily="18" charset="0"/>
              </a:rPr>
              <a:t>Largest changes in the microbiome of individual segments is noted when new activities are introduced </a:t>
            </a:r>
          </a:p>
          <a:p>
            <a:pPr marL="800100" lvl="1" indent="-342900">
              <a:buFont typeface="Arial" panose="020B0604020202020204" pitchFamily="34" charset="0"/>
              <a:buChar char="•"/>
            </a:pPr>
            <a:r>
              <a:rPr lang="en-US" altLang="en-US" sz="2200" dirty="0" smtClean="0">
                <a:latin typeface="Times New Roman" panose="02020603050405020304" pitchFamily="18" charset="0"/>
                <a:cs typeface="Times New Roman" panose="02020603050405020304" pitchFamily="18" charset="0"/>
              </a:rPr>
              <a:t>Hygiene</a:t>
            </a:r>
          </a:p>
          <a:p>
            <a:pPr marL="800100" lvl="1" indent="-342900">
              <a:buFont typeface="Arial" panose="020B0604020202020204" pitchFamily="34" charset="0"/>
              <a:buChar char="•"/>
            </a:pPr>
            <a:r>
              <a:rPr lang="en-US" altLang="en-US" sz="2200" dirty="0" smtClean="0">
                <a:latin typeface="Times New Roman" panose="02020603050405020304" pitchFamily="18" charset="0"/>
                <a:cs typeface="Times New Roman" panose="02020603050405020304" pitchFamily="18" charset="0"/>
              </a:rPr>
              <a:t>Exercise </a:t>
            </a:r>
          </a:p>
          <a:p>
            <a:pPr marL="800100" lvl="1" indent="-342900">
              <a:buFont typeface="Arial" panose="020B0604020202020204" pitchFamily="34" charset="0"/>
              <a:buChar char="•"/>
            </a:pPr>
            <a:r>
              <a:rPr lang="en-US" altLang="en-US" sz="2200" dirty="0" smtClean="0">
                <a:latin typeface="Times New Roman" panose="02020603050405020304" pitchFamily="18" charset="0"/>
                <a:cs typeface="Times New Roman" panose="02020603050405020304" pitchFamily="18" charset="0"/>
              </a:rPr>
              <a:t>Movement of the galley</a:t>
            </a:r>
          </a:p>
          <a:p>
            <a:pPr marL="342900" indent="-342900">
              <a:buFont typeface="Arial" panose="020B0604020202020204" pitchFamily="34" charset="0"/>
              <a:buChar char="•"/>
            </a:pPr>
            <a:r>
              <a:rPr lang="en-US" altLang="en-US" sz="2200" dirty="0" smtClean="0">
                <a:latin typeface="Times New Roman" panose="02020603050405020304" pitchFamily="18" charset="0"/>
                <a:cs typeface="Times New Roman" panose="02020603050405020304" pitchFamily="18" charset="0"/>
              </a:rPr>
              <a:t>Research investigations with molecular technologies are ongoing to enhance our understanding of the ISS microbiome </a:t>
            </a:r>
          </a:p>
          <a:p>
            <a:pPr marL="342900" indent="-342900">
              <a:buFont typeface="Arial" panose="020B0604020202020204" pitchFamily="34" charset="0"/>
              <a:buChar char="•"/>
            </a:pPr>
            <a:endParaRPr lang="en-US" altLang="en-US" sz="2200" dirty="0" smtClean="0">
              <a:latin typeface="Times New Roman" panose="02020603050405020304" pitchFamily="18" charset="0"/>
              <a:cs typeface="Times New Roman" panose="02020603050405020304" pitchFamily="18" charset="0"/>
            </a:endParaRPr>
          </a:p>
          <a:p>
            <a:endParaRPr lang="en-US" altLang="en-US" dirty="0" smtClean="0">
              <a:latin typeface="Times New Roman" panose="02020603050405020304" pitchFamily="18" charset="0"/>
              <a:cs typeface="Times New Roman" panose="02020603050405020304" pitchFamily="18" charset="0"/>
            </a:endParaRPr>
          </a:p>
          <a:p>
            <a:endParaRPr lang="en-US"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0870030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9476755" y="19807"/>
            <a:ext cx="1811465" cy="1239423"/>
          </a:xfrm>
          <a:prstGeom prst="rect">
            <a:avLst/>
          </a:prstGeom>
        </p:spPr>
      </p:pic>
      <p:pic>
        <p:nvPicPr>
          <p:cNvPr id="13" name="Picture 12"/>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15056" y="166779"/>
            <a:ext cx="1220048" cy="945481"/>
          </a:xfrm>
          <a:prstGeom prst="rect">
            <a:avLst/>
          </a:prstGeom>
        </p:spPr>
      </p:pic>
      <p:pic>
        <p:nvPicPr>
          <p:cNvPr id="14" name="Picture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028654" y="92627"/>
            <a:ext cx="1148292" cy="1148292"/>
          </a:xfrm>
          <a:prstGeom prst="ellipse">
            <a:avLst/>
          </a:prstGeom>
          <a:ln w="50800">
            <a:solidFill>
              <a:schemeClr val="bg1"/>
            </a:solidFill>
          </a:ln>
          <a:effectLst>
            <a:softEdge rad="112500"/>
          </a:effectLst>
        </p:spPr>
      </p:pic>
      <p:pic>
        <p:nvPicPr>
          <p:cNvPr id="21" name="Picture 20"/>
          <p:cNvPicPr/>
          <p:nvPr/>
        </p:nvPicPr>
        <p:blipFill rotWithShape="1">
          <a:blip r:embed="rId5" cstate="print">
            <a:extLst>
              <a:ext uri="{28A0092B-C50C-407E-A947-70E740481C1C}">
                <a14:useLocalDpi xmlns:a14="http://schemas.microsoft.com/office/drawing/2010/main" val="0"/>
              </a:ext>
            </a:extLst>
          </a:blip>
          <a:srcRect l="50057"/>
          <a:stretch/>
        </p:blipFill>
        <p:spPr bwMode="auto">
          <a:xfrm>
            <a:off x="151764" y="1729736"/>
            <a:ext cx="7031356" cy="4142744"/>
          </a:xfrm>
          <a:prstGeom prst="rect">
            <a:avLst/>
          </a:prstGeom>
          <a:ln>
            <a:noFill/>
          </a:ln>
          <a:extLst>
            <a:ext uri="{53640926-AAD7-44D8-BBD7-CCE9431645EC}">
              <a14:shadowObscured xmlns:a14="http://schemas.microsoft.com/office/drawing/2010/main"/>
            </a:ext>
          </a:extLst>
        </p:spPr>
      </p:pic>
      <p:pic>
        <p:nvPicPr>
          <p:cNvPr id="22" name="Picture 21"/>
          <p:cNvPicPr/>
          <p:nvPr/>
        </p:nvPicPr>
        <p:blipFill rotWithShape="1">
          <a:blip r:embed="rId6" cstate="print">
            <a:extLst>
              <a:ext uri="{28A0092B-C50C-407E-A947-70E740481C1C}">
                <a14:useLocalDpi xmlns:a14="http://schemas.microsoft.com/office/drawing/2010/main" val="0"/>
              </a:ext>
            </a:extLst>
          </a:blip>
          <a:srcRect/>
          <a:stretch/>
        </p:blipFill>
        <p:spPr bwMode="auto">
          <a:xfrm>
            <a:off x="7682018" y="1226432"/>
            <a:ext cx="3941022" cy="2222818"/>
          </a:xfrm>
          <a:prstGeom prst="rect">
            <a:avLst/>
          </a:prstGeom>
          <a:ln>
            <a:noFill/>
          </a:ln>
          <a:extLst>
            <a:ext uri="{53640926-AAD7-44D8-BBD7-CCE9431645EC}">
              <a14:shadowObscured xmlns:a14="http://schemas.microsoft.com/office/drawing/2010/main"/>
            </a:ext>
          </a:extLst>
        </p:spPr>
      </p:pic>
      <p:sp>
        <p:nvSpPr>
          <p:cNvPr id="3" name="Right Arrow 2"/>
          <p:cNvSpPr/>
          <p:nvPr/>
        </p:nvSpPr>
        <p:spPr>
          <a:xfrm rot="21097660">
            <a:off x="6633194" y="1993637"/>
            <a:ext cx="1027218" cy="37195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p:nvPr/>
        </p:nvPicPr>
        <p:blipFill rotWithShape="1">
          <a:blip r:embed="rId7" cstate="print">
            <a:extLst>
              <a:ext uri="{28A0092B-C50C-407E-A947-70E740481C1C}">
                <a14:useLocalDpi xmlns:a14="http://schemas.microsoft.com/office/drawing/2010/main" val="0"/>
              </a:ext>
            </a:extLst>
          </a:blip>
          <a:srcRect/>
          <a:stretch/>
        </p:blipFill>
        <p:spPr>
          <a:xfrm>
            <a:off x="7682018" y="3710826"/>
            <a:ext cx="3941022" cy="2420664"/>
          </a:xfrm>
          <a:prstGeom prst="rect">
            <a:avLst/>
          </a:prstGeom>
        </p:spPr>
      </p:pic>
      <p:sp>
        <p:nvSpPr>
          <p:cNvPr id="24" name="Right Arrow 23"/>
          <p:cNvSpPr/>
          <p:nvPr/>
        </p:nvSpPr>
        <p:spPr>
          <a:xfrm rot="5400000">
            <a:off x="10306824" y="3394063"/>
            <a:ext cx="1027218" cy="37195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3" descr="MinIONNASA"/>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bwMode="auto">
          <a:xfrm rot="20114441">
            <a:off x="11083992" y="5470378"/>
            <a:ext cx="1037616" cy="9735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6" name="Right Arrow 25"/>
          <p:cNvSpPr/>
          <p:nvPr/>
        </p:nvSpPr>
        <p:spPr>
          <a:xfrm rot="2509679">
            <a:off x="10120848" y="5129136"/>
            <a:ext cx="1027218" cy="37195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151764" y="5943600"/>
            <a:ext cx="7031356" cy="646331"/>
          </a:xfrm>
          <a:prstGeom prst="rect">
            <a:avLst/>
          </a:prstGeom>
          <a:noFill/>
        </p:spPr>
        <p:txBody>
          <a:bodyPr wrap="square" rtlCol="0">
            <a:spAutoFit/>
          </a:bodyPr>
          <a:lstStyle/>
          <a:p>
            <a:pPr algn="ctr"/>
            <a:r>
              <a:rPr lang="en-US" dirty="0" smtClean="0">
                <a:latin typeface="Times New Roman" panose="02020603050405020304" pitchFamily="18" charset="0"/>
                <a:cs typeface="Times New Roman" panose="02020603050405020304" pitchFamily="18" charset="0"/>
              </a:rPr>
              <a:t>Astronaut Peggy Whitson collecting microbial cells from an Environmental Health Systems (EHS) Surface Sample Kit (SSK) Slide.  </a:t>
            </a:r>
            <a:endParaRPr lang="en-US" dirty="0">
              <a:latin typeface="Times New Roman" panose="02020603050405020304" pitchFamily="18" charset="0"/>
              <a:cs typeface="Times New Roman" panose="02020603050405020304" pitchFamily="18" charset="0"/>
            </a:endParaRPr>
          </a:p>
        </p:txBody>
      </p:sp>
      <p:sp>
        <p:nvSpPr>
          <p:cNvPr id="5" name="TextBox 4"/>
          <p:cNvSpPr txBox="1"/>
          <p:nvPr/>
        </p:nvSpPr>
        <p:spPr>
          <a:xfrm>
            <a:off x="7702258" y="6351909"/>
            <a:ext cx="3920782" cy="369332"/>
          </a:xfrm>
          <a:prstGeom prst="rect">
            <a:avLst/>
          </a:prstGeom>
          <a:noFill/>
        </p:spPr>
        <p:txBody>
          <a:bodyPr wrap="square" rtlCol="0">
            <a:spAutoFit/>
          </a:bodyPr>
          <a:lstStyle/>
          <a:p>
            <a:pPr algn="ctr"/>
            <a:r>
              <a:rPr lang="en-US" dirty="0" smtClean="0">
                <a:latin typeface="Times New Roman" panose="02020603050405020304" pitchFamily="18" charset="0"/>
                <a:cs typeface="Times New Roman" panose="02020603050405020304" pitchFamily="18" charset="0"/>
              </a:rPr>
              <a:t>Data downlinked from station</a:t>
            </a:r>
            <a:endParaRPr lang="en-US" dirty="0">
              <a:latin typeface="Times New Roman" panose="02020603050405020304" pitchFamily="18" charset="0"/>
              <a:cs typeface="Times New Roman" panose="02020603050405020304" pitchFamily="18" charset="0"/>
            </a:endParaRPr>
          </a:p>
        </p:txBody>
      </p:sp>
      <p:sp>
        <p:nvSpPr>
          <p:cNvPr id="15" name="Right Arrow 14"/>
          <p:cNvSpPr/>
          <p:nvPr/>
        </p:nvSpPr>
        <p:spPr>
          <a:xfrm rot="8131667" flipV="1">
            <a:off x="11065612" y="6254576"/>
            <a:ext cx="576377" cy="27697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1076324" y="77806"/>
            <a:ext cx="10064875" cy="954107"/>
          </a:xfrm>
          <a:prstGeom prst="rect">
            <a:avLst/>
          </a:prstGeom>
        </p:spPr>
        <p:txBody>
          <a:bodyPr wrap="square">
            <a:spAutoFit/>
          </a:bodyPr>
          <a:lstStyle/>
          <a:p>
            <a:pPr algn="ctr"/>
            <a:r>
              <a:rPr lang="en-US" sz="2800" dirty="0">
                <a:latin typeface="Times New Roman" panose="02020603050405020304" pitchFamily="18" charset="0"/>
                <a:cs typeface="Times New Roman" panose="02020603050405020304" pitchFamily="18" charset="0"/>
              </a:rPr>
              <a:t>The ISS Microbiome: </a:t>
            </a:r>
            <a:br>
              <a:rPr lang="en-US" sz="2800" dirty="0">
                <a:latin typeface="Times New Roman" panose="02020603050405020304" pitchFamily="18" charset="0"/>
                <a:cs typeface="Times New Roman" panose="02020603050405020304" pitchFamily="18" charset="0"/>
              </a:rPr>
            </a:br>
            <a:r>
              <a:rPr lang="en-US" sz="2800" dirty="0">
                <a:latin typeface="Times New Roman" panose="02020603050405020304" pitchFamily="18" charset="0"/>
                <a:cs typeface="Times New Roman" panose="02020603050405020304" pitchFamily="18" charset="0"/>
              </a:rPr>
              <a:t>Molecular Technology on Station </a:t>
            </a:r>
            <a:endParaRPr lang="en-US" sz="2800" dirty="0"/>
          </a:p>
        </p:txBody>
      </p:sp>
      <p:sp>
        <p:nvSpPr>
          <p:cNvPr id="8" name="TextBox 7"/>
          <p:cNvSpPr txBox="1"/>
          <p:nvPr/>
        </p:nvSpPr>
        <p:spPr>
          <a:xfrm>
            <a:off x="151764" y="1356983"/>
            <a:ext cx="7031355" cy="369332"/>
          </a:xfrm>
          <a:prstGeom prst="rect">
            <a:avLst/>
          </a:prstGeom>
          <a:noFill/>
        </p:spPr>
        <p:txBody>
          <a:bodyPr wrap="square" rtlCol="0">
            <a:spAutoFit/>
          </a:bodyPr>
          <a:lstStyle/>
          <a:p>
            <a:pPr algn="ctr"/>
            <a:r>
              <a:rPr lang="en-US" b="1" dirty="0" smtClean="0">
                <a:latin typeface="Times New Roman" panose="02020603050405020304" pitchFamily="18" charset="0"/>
                <a:cs typeface="Times New Roman" panose="02020603050405020304" pitchFamily="18" charset="0"/>
              </a:rPr>
              <a:t>The Genes in Space-3 Investigation </a:t>
            </a:r>
            <a:endParaRPr lang="en-US" b="1" dirty="0">
              <a:latin typeface="Times New Roman" panose="02020603050405020304" pitchFamily="18" charset="0"/>
              <a:cs typeface="Times New Roman" panose="02020603050405020304" pitchFamily="18" charset="0"/>
            </a:endParaRPr>
          </a:p>
        </p:txBody>
      </p:sp>
      <p:sp>
        <p:nvSpPr>
          <p:cNvPr id="9" name="TextBox 8"/>
          <p:cNvSpPr txBox="1"/>
          <p:nvPr/>
        </p:nvSpPr>
        <p:spPr>
          <a:xfrm>
            <a:off x="9224785" y="1799534"/>
            <a:ext cx="1157702" cy="400110"/>
          </a:xfrm>
          <a:prstGeom prst="rect">
            <a:avLst/>
          </a:prstGeom>
          <a:noFill/>
        </p:spPr>
        <p:txBody>
          <a:bodyPr wrap="square" rtlCol="0">
            <a:spAutoFit/>
          </a:bodyPr>
          <a:lstStyle/>
          <a:p>
            <a:r>
              <a:rPr lang="en-US" sz="2000" dirty="0" err="1" smtClean="0">
                <a:solidFill>
                  <a:srgbClr val="FFFF00"/>
                </a:solidFill>
                <a:latin typeface="Times New Roman" panose="02020603050405020304" pitchFamily="18" charset="0"/>
                <a:cs typeface="Times New Roman" panose="02020603050405020304" pitchFamily="18" charset="0"/>
              </a:rPr>
              <a:t>miniPCR</a:t>
            </a:r>
            <a:endParaRPr lang="en-US" sz="2000" dirty="0">
              <a:solidFill>
                <a:srgbClr val="FFFF00"/>
              </a:solidFill>
              <a:latin typeface="Times New Roman" panose="02020603050405020304" pitchFamily="18" charset="0"/>
              <a:cs typeface="Times New Roman" panose="02020603050405020304" pitchFamily="18" charset="0"/>
            </a:endParaRPr>
          </a:p>
        </p:txBody>
      </p:sp>
      <p:cxnSp>
        <p:nvCxnSpPr>
          <p:cNvPr id="11" name="Straight Arrow Connector 10"/>
          <p:cNvCxnSpPr/>
          <p:nvPr/>
        </p:nvCxnSpPr>
        <p:spPr>
          <a:xfrm>
            <a:off x="9744075" y="2179612"/>
            <a:ext cx="9525" cy="202799"/>
          </a:xfrm>
          <a:prstGeom prst="straightConnector1">
            <a:avLst/>
          </a:prstGeom>
          <a:ln w="34925">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10382487" y="4418508"/>
            <a:ext cx="2049232" cy="830997"/>
          </a:xfrm>
          <a:prstGeom prst="rect">
            <a:avLst/>
          </a:prstGeom>
          <a:noFill/>
        </p:spPr>
        <p:txBody>
          <a:bodyPr wrap="square" rtlCol="0">
            <a:spAutoFit/>
          </a:bodyPr>
          <a:lstStyle/>
          <a:p>
            <a:pPr algn="ctr"/>
            <a:r>
              <a:rPr lang="en-US" sz="2000" dirty="0" err="1" smtClean="0">
                <a:solidFill>
                  <a:srgbClr val="FFFF00"/>
                </a:solidFill>
                <a:latin typeface="Times New Roman" panose="02020603050405020304" pitchFamily="18" charset="0"/>
                <a:cs typeface="Times New Roman" panose="02020603050405020304" pitchFamily="18" charset="0"/>
              </a:rPr>
              <a:t>MinION</a:t>
            </a:r>
            <a:endParaRPr lang="en-US" sz="2000" dirty="0" smtClean="0">
              <a:solidFill>
                <a:srgbClr val="FFFF00"/>
              </a:solidFill>
              <a:latin typeface="Times New Roman" panose="02020603050405020304" pitchFamily="18" charset="0"/>
              <a:cs typeface="Times New Roman" panose="02020603050405020304" pitchFamily="18" charset="0"/>
            </a:endParaRPr>
          </a:p>
          <a:p>
            <a:pPr algn="ctr"/>
            <a:r>
              <a:rPr lang="en-US" sz="1400" dirty="0" smtClean="0">
                <a:solidFill>
                  <a:srgbClr val="FFFF00"/>
                </a:solidFill>
                <a:latin typeface="Times New Roman" panose="02020603050405020304" pitchFamily="18" charset="0"/>
                <a:cs typeface="Times New Roman" panose="02020603050405020304" pitchFamily="18" charset="0"/>
              </a:rPr>
              <a:t>(aka Biomolecule Sequencer)</a:t>
            </a:r>
          </a:p>
        </p:txBody>
      </p:sp>
      <p:cxnSp>
        <p:nvCxnSpPr>
          <p:cNvPr id="28" name="Straight Arrow Connector 27"/>
          <p:cNvCxnSpPr/>
          <p:nvPr/>
        </p:nvCxnSpPr>
        <p:spPr>
          <a:xfrm>
            <a:off x="11540777" y="5267125"/>
            <a:ext cx="0" cy="243956"/>
          </a:xfrm>
          <a:prstGeom prst="straightConnector1">
            <a:avLst/>
          </a:prstGeom>
          <a:ln w="34925">
            <a:solidFill>
              <a:srgbClr val="FFFF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303101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ight Arrow 27"/>
          <p:cNvSpPr/>
          <p:nvPr/>
        </p:nvSpPr>
        <p:spPr>
          <a:xfrm>
            <a:off x="2934218" y="5422049"/>
            <a:ext cx="955649" cy="44493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p:cNvSpPr/>
          <p:nvPr/>
        </p:nvSpPr>
        <p:spPr>
          <a:xfrm>
            <a:off x="3049178" y="2511447"/>
            <a:ext cx="923545" cy="37195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9476755" y="19807"/>
            <a:ext cx="1811465" cy="1239423"/>
          </a:xfrm>
          <a:prstGeom prst="rect">
            <a:avLst/>
          </a:prstGeom>
        </p:spPr>
      </p:pic>
      <p:pic>
        <p:nvPicPr>
          <p:cNvPr id="13" name="Picture 12"/>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15056" y="166779"/>
            <a:ext cx="1220048" cy="945481"/>
          </a:xfrm>
          <a:prstGeom prst="rect">
            <a:avLst/>
          </a:prstGeom>
        </p:spPr>
      </p:pic>
      <p:pic>
        <p:nvPicPr>
          <p:cNvPr id="14" name="Picture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028654" y="92627"/>
            <a:ext cx="1148292" cy="1148292"/>
          </a:xfrm>
          <a:prstGeom prst="ellipse">
            <a:avLst/>
          </a:prstGeom>
          <a:ln w="50800">
            <a:solidFill>
              <a:schemeClr val="bg1"/>
            </a:solidFill>
          </a:ln>
          <a:effectLst>
            <a:softEdge rad="112500"/>
          </a:effectLst>
        </p:spPr>
      </p:pic>
      <p:pic>
        <p:nvPicPr>
          <p:cNvPr id="15" name="Picture 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18860" y="1686728"/>
            <a:ext cx="3092091" cy="2319068"/>
          </a:xfrm>
          <a:prstGeom prst="rect">
            <a:avLst/>
          </a:prstGeom>
        </p:spPr>
      </p:pic>
      <p:pic>
        <p:nvPicPr>
          <p:cNvPr id="6" name="Picture 5"/>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6646428" y="1773032"/>
            <a:ext cx="4984031" cy="2411655"/>
          </a:xfrm>
          <a:prstGeom prst="rect">
            <a:avLst/>
          </a:prstGeom>
        </p:spPr>
      </p:pic>
      <p:sp>
        <p:nvSpPr>
          <p:cNvPr id="7" name="TextBox 6"/>
          <p:cNvSpPr txBox="1"/>
          <p:nvPr/>
        </p:nvSpPr>
        <p:spPr>
          <a:xfrm>
            <a:off x="4016110" y="1855474"/>
            <a:ext cx="1461121" cy="2246769"/>
          </a:xfrm>
          <a:prstGeom prst="rect">
            <a:avLst/>
          </a:prstGeom>
          <a:noFill/>
        </p:spPr>
        <p:txBody>
          <a:bodyPr wrap="square" rtlCol="0">
            <a:spAutoFit/>
          </a:bodyPr>
          <a:lstStyle/>
          <a:p>
            <a:r>
              <a:rPr lang="en-US" sz="1400" dirty="0" smtClean="0">
                <a:latin typeface="Courier New" panose="02070309020205020404" pitchFamily="49" charset="0"/>
                <a:cs typeface="Courier New" panose="02070309020205020404" pitchFamily="49" charset="0"/>
              </a:rPr>
              <a:t>agtcgatcgatagctagagcatcgatcgagggaggtaccgattagggtattaccccgatagggtaagatagcagggacatttacggattacggagacttcgatacgatactgtgaccagt</a:t>
            </a:r>
            <a:endParaRPr lang="en-US" sz="1400" dirty="0">
              <a:latin typeface="Courier New" panose="02070309020205020404" pitchFamily="49" charset="0"/>
              <a:cs typeface="Courier New" panose="02070309020205020404" pitchFamily="49" charset="0"/>
            </a:endParaRPr>
          </a:p>
        </p:txBody>
      </p:sp>
      <p:pic>
        <p:nvPicPr>
          <p:cNvPr id="20" name="Picture 19"/>
          <p:cNvPicPr>
            <a:picLocks noChangeAspect="1"/>
          </p:cNvPicPr>
          <p:nvPr/>
        </p:nvPicPr>
        <p:blipFill rotWithShape="1">
          <a:blip r:embed="rId7" cstate="print">
            <a:extLst>
              <a:ext uri="{28A0092B-C50C-407E-A947-70E740481C1C}">
                <a14:useLocalDpi xmlns:a14="http://schemas.microsoft.com/office/drawing/2010/main" val="0"/>
              </a:ext>
            </a:extLst>
          </a:blip>
          <a:srcRect/>
          <a:stretch/>
        </p:blipFill>
        <p:spPr>
          <a:xfrm rot="10800000">
            <a:off x="305012" y="4960600"/>
            <a:ext cx="3024266" cy="1456515"/>
          </a:xfrm>
          <a:prstGeom prst="rect">
            <a:avLst/>
          </a:prstGeom>
        </p:spPr>
      </p:pic>
      <p:sp>
        <p:nvSpPr>
          <p:cNvPr id="27" name="TextBox 26"/>
          <p:cNvSpPr txBox="1"/>
          <p:nvPr/>
        </p:nvSpPr>
        <p:spPr>
          <a:xfrm>
            <a:off x="418860" y="4406811"/>
            <a:ext cx="8481848" cy="400110"/>
          </a:xfrm>
          <a:prstGeom prst="rect">
            <a:avLst/>
          </a:prstGeom>
          <a:noFill/>
        </p:spPr>
        <p:txBody>
          <a:bodyPr wrap="square" rtlCol="0">
            <a:spAutoFit/>
          </a:bodyPr>
          <a:lstStyle/>
          <a:p>
            <a:r>
              <a:rPr lang="en-US" sz="2000" dirty="0" smtClean="0">
                <a:latin typeface="Times New Roman" panose="02020603050405020304" pitchFamily="18" charset="0"/>
                <a:cs typeface="Times New Roman" panose="02020603050405020304" pitchFamily="18" charset="0"/>
              </a:rPr>
              <a:t>Return sample processed through normal procedures in the Microbiology Lab: </a:t>
            </a:r>
            <a:endParaRPr lang="en-US" sz="2000" dirty="0">
              <a:latin typeface="Times New Roman" panose="02020603050405020304" pitchFamily="18" charset="0"/>
              <a:cs typeface="Times New Roman" panose="02020603050405020304" pitchFamily="18" charset="0"/>
            </a:endParaRPr>
          </a:p>
        </p:txBody>
      </p:sp>
      <p:sp>
        <p:nvSpPr>
          <p:cNvPr id="9" name="TextBox 8"/>
          <p:cNvSpPr txBox="1"/>
          <p:nvPr/>
        </p:nvSpPr>
        <p:spPr>
          <a:xfrm>
            <a:off x="9476755" y="4377216"/>
            <a:ext cx="2488083" cy="2308324"/>
          </a:xfrm>
          <a:prstGeom prst="rect">
            <a:avLst/>
          </a:prstGeom>
          <a:noFill/>
          <a:ln>
            <a:solidFill>
              <a:srgbClr val="66FF33"/>
            </a:solidFill>
          </a:ln>
        </p:spPr>
        <p:txBody>
          <a:bodyPr wrap="square" rtlCol="0">
            <a:spAutoFit/>
          </a:bodyPr>
          <a:lstStyle/>
          <a:p>
            <a:pPr algn="ctr"/>
            <a:r>
              <a:rPr lang="en-US" dirty="0" smtClean="0">
                <a:solidFill>
                  <a:srgbClr val="00FFFF"/>
                </a:solidFill>
                <a:latin typeface="Times New Roman" panose="02020603050405020304" pitchFamily="18" charset="0"/>
                <a:cs typeface="Times New Roman" panose="02020603050405020304" pitchFamily="18" charset="0"/>
              </a:rPr>
              <a:t>Success! The sequence data from the ISS matches the identifications obtained on the ground! This represents the first ever identification of unknowns in space. </a:t>
            </a:r>
            <a:endParaRPr lang="en-US" dirty="0">
              <a:solidFill>
                <a:srgbClr val="00FFFF"/>
              </a:solidFill>
              <a:latin typeface="Times New Roman" panose="02020603050405020304" pitchFamily="18" charset="0"/>
              <a:cs typeface="Times New Roman" panose="02020603050405020304" pitchFamily="18" charset="0"/>
            </a:endParaRPr>
          </a:p>
        </p:txBody>
      </p:sp>
      <p:sp>
        <p:nvSpPr>
          <p:cNvPr id="29" name="TextBox 28"/>
          <p:cNvSpPr txBox="1"/>
          <p:nvPr/>
        </p:nvSpPr>
        <p:spPr>
          <a:xfrm>
            <a:off x="317140" y="1308157"/>
            <a:ext cx="8481848" cy="400110"/>
          </a:xfrm>
          <a:prstGeom prst="rect">
            <a:avLst/>
          </a:prstGeom>
          <a:noFill/>
        </p:spPr>
        <p:txBody>
          <a:bodyPr wrap="square" rtlCol="0">
            <a:spAutoFit/>
          </a:bodyPr>
          <a:lstStyle/>
          <a:p>
            <a:r>
              <a:rPr lang="en-US" sz="2000" dirty="0" smtClean="0">
                <a:latin typeface="Times New Roman" panose="02020603050405020304" pitchFamily="18" charset="0"/>
                <a:cs typeface="Times New Roman" panose="02020603050405020304" pitchFamily="18" charset="0"/>
              </a:rPr>
              <a:t>Data obtained in-flight is downlinked to the ground for analysis:</a:t>
            </a:r>
            <a:endParaRPr lang="en-US" sz="2000" dirty="0">
              <a:latin typeface="Times New Roman" panose="02020603050405020304" pitchFamily="18" charset="0"/>
              <a:cs typeface="Times New Roman" panose="02020603050405020304" pitchFamily="18" charset="0"/>
            </a:endParaRPr>
          </a:p>
        </p:txBody>
      </p:sp>
      <p:pic>
        <p:nvPicPr>
          <p:cNvPr id="10" name="Picture 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036833" y="4901723"/>
            <a:ext cx="5101611" cy="1662687"/>
          </a:xfrm>
          <a:prstGeom prst="rect">
            <a:avLst/>
          </a:prstGeom>
        </p:spPr>
      </p:pic>
      <p:sp>
        <p:nvSpPr>
          <p:cNvPr id="22" name="Right Arrow 21"/>
          <p:cNvSpPr/>
          <p:nvPr/>
        </p:nvSpPr>
        <p:spPr>
          <a:xfrm>
            <a:off x="5542160" y="2500976"/>
            <a:ext cx="923545" cy="37195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1076324" y="77806"/>
            <a:ext cx="10064875" cy="954107"/>
          </a:xfrm>
          <a:prstGeom prst="rect">
            <a:avLst/>
          </a:prstGeom>
        </p:spPr>
        <p:txBody>
          <a:bodyPr wrap="square">
            <a:spAutoFit/>
          </a:bodyPr>
          <a:lstStyle/>
          <a:p>
            <a:pPr algn="ctr"/>
            <a:r>
              <a:rPr lang="en-US" sz="2800" dirty="0">
                <a:latin typeface="Times New Roman" panose="02020603050405020304" pitchFamily="18" charset="0"/>
                <a:cs typeface="Times New Roman" panose="02020603050405020304" pitchFamily="18" charset="0"/>
              </a:rPr>
              <a:t>The ISS Microbiome: </a:t>
            </a:r>
            <a:br>
              <a:rPr lang="en-US" sz="2800" dirty="0">
                <a:latin typeface="Times New Roman" panose="02020603050405020304" pitchFamily="18" charset="0"/>
                <a:cs typeface="Times New Roman" panose="02020603050405020304" pitchFamily="18" charset="0"/>
              </a:rPr>
            </a:br>
            <a:r>
              <a:rPr lang="en-US" sz="2800" dirty="0">
                <a:latin typeface="Times New Roman" panose="02020603050405020304" pitchFamily="18" charset="0"/>
                <a:cs typeface="Times New Roman" panose="02020603050405020304" pitchFamily="18" charset="0"/>
              </a:rPr>
              <a:t>Molecular Technology on </a:t>
            </a:r>
            <a:r>
              <a:rPr lang="en-US" sz="2800" dirty="0" smtClean="0">
                <a:latin typeface="Times New Roman" panose="02020603050405020304" pitchFamily="18" charset="0"/>
                <a:cs typeface="Times New Roman" panose="02020603050405020304" pitchFamily="18" charset="0"/>
              </a:rPr>
              <a:t>Station (Genes in Space-3) </a:t>
            </a:r>
            <a:endParaRPr lang="en-US" sz="2800" dirty="0"/>
          </a:p>
        </p:txBody>
      </p:sp>
      <p:sp>
        <p:nvSpPr>
          <p:cNvPr id="4" name="Rectangle 3"/>
          <p:cNvSpPr/>
          <p:nvPr/>
        </p:nvSpPr>
        <p:spPr>
          <a:xfrm>
            <a:off x="7324725" y="2109282"/>
            <a:ext cx="4210050" cy="538668"/>
          </a:xfrm>
          <a:prstGeom prst="rect">
            <a:avLst/>
          </a:prstGeom>
          <a:noFill/>
          <a:ln w="158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6433067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72356" y="1779010"/>
            <a:ext cx="5247288" cy="2535627"/>
          </a:xfrm>
          <a:prstGeom prst="rect">
            <a:avLst/>
          </a:prstGeom>
        </p:spPr>
      </p:pic>
      <p:sp>
        <p:nvSpPr>
          <p:cNvPr id="2" name="Title 1"/>
          <p:cNvSpPr>
            <a:spLocks noGrp="1"/>
          </p:cNvSpPr>
          <p:nvPr>
            <p:ph type="title"/>
          </p:nvPr>
        </p:nvSpPr>
        <p:spPr>
          <a:xfrm>
            <a:off x="838200" y="120121"/>
            <a:ext cx="10515600" cy="970403"/>
          </a:xfrm>
        </p:spPr>
        <p:txBody>
          <a:bodyPr>
            <a:noAutofit/>
          </a:bodyPr>
          <a:lstStyle/>
          <a:p>
            <a:pPr algn="ctr"/>
            <a:r>
              <a:rPr lang="en-US" sz="3800" dirty="0" smtClean="0">
                <a:latin typeface="Times New Roman" panose="02020603050405020304" pitchFamily="18" charset="0"/>
                <a:cs typeface="Times New Roman" panose="02020603050405020304" pitchFamily="18" charset="0"/>
              </a:rPr>
              <a:t>The Aquarius Microbiome: </a:t>
            </a:r>
            <a:br>
              <a:rPr lang="en-US" sz="3800" dirty="0" smtClean="0">
                <a:latin typeface="Times New Roman" panose="02020603050405020304" pitchFamily="18" charset="0"/>
                <a:cs typeface="Times New Roman" panose="02020603050405020304" pitchFamily="18" charset="0"/>
              </a:rPr>
            </a:br>
            <a:r>
              <a:rPr lang="en-US" sz="3800" dirty="0" smtClean="0">
                <a:latin typeface="Times New Roman" panose="02020603050405020304" pitchFamily="18" charset="0"/>
                <a:cs typeface="Times New Roman" panose="02020603050405020304" pitchFamily="18" charset="0"/>
              </a:rPr>
              <a:t>Molecular Technology on the Ocean Floor </a:t>
            </a:r>
            <a:endParaRPr lang="en-US" sz="3800" dirty="0">
              <a:latin typeface="Times New Roman" panose="02020603050405020304" pitchFamily="18" charset="0"/>
              <a:cs typeface="Times New Roman" panose="02020603050405020304" pitchFamily="18" charset="0"/>
            </a:endParaRPr>
          </a:p>
        </p:txBody>
      </p:sp>
      <p:pic>
        <p:nvPicPr>
          <p:cNvPr id="5" name="Content Placeholder 4"/>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1220091" y="83700"/>
            <a:ext cx="873832" cy="873832"/>
          </a:xfrm>
        </p:spPr>
      </p:pic>
      <p:pic>
        <p:nvPicPr>
          <p:cNvPr id="4" name="Picture 3"/>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1438" y="82021"/>
            <a:ext cx="981403" cy="786612"/>
          </a:xfrm>
          <a:prstGeom prst="rect">
            <a:avLst/>
          </a:prstGeom>
        </p:spPr>
      </p:pic>
      <p:sp>
        <p:nvSpPr>
          <p:cNvPr id="6" name="TextBox 5"/>
          <p:cNvSpPr txBox="1"/>
          <p:nvPr/>
        </p:nvSpPr>
        <p:spPr>
          <a:xfrm>
            <a:off x="8487805" y="1996102"/>
            <a:ext cx="3936034" cy="338554"/>
          </a:xfrm>
          <a:prstGeom prst="rect">
            <a:avLst/>
          </a:prstGeom>
          <a:noFill/>
        </p:spPr>
        <p:txBody>
          <a:bodyPr wrap="square" rtlCol="0">
            <a:spAutoFit/>
          </a:bodyPr>
          <a:lstStyle/>
          <a:p>
            <a:pPr algn="ctr"/>
            <a:r>
              <a:rPr lang="en-US" sz="1600" dirty="0">
                <a:latin typeface="Times New Roman" panose="02020603050405020304" pitchFamily="18" charset="0"/>
                <a:cs typeface="Times New Roman" panose="02020603050405020304" pitchFamily="18" charset="0"/>
              </a:rPr>
              <a:t>Illumina </a:t>
            </a:r>
            <a:r>
              <a:rPr lang="en-US" sz="1600" dirty="0" err="1">
                <a:latin typeface="Times New Roman" panose="02020603050405020304" pitchFamily="18" charset="0"/>
                <a:cs typeface="Times New Roman" panose="02020603050405020304" pitchFamily="18" charset="0"/>
              </a:rPr>
              <a:t>MiSeq</a:t>
            </a:r>
            <a:endParaRPr lang="en-US" sz="1600" dirty="0">
              <a:latin typeface="Times New Roman" panose="02020603050405020304" pitchFamily="18" charset="0"/>
              <a:cs typeface="Times New Roman" panose="02020603050405020304" pitchFamily="18" charset="0"/>
            </a:endParaRPr>
          </a:p>
        </p:txBody>
      </p:sp>
      <p:sp>
        <p:nvSpPr>
          <p:cNvPr id="7" name="TextBox 6"/>
          <p:cNvSpPr txBox="1"/>
          <p:nvPr/>
        </p:nvSpPr>
        <p:spPr>
          <a:xfrm>
            <a:off x="7296410" y="4598673"/>
            <a:ext cx="6133916" cy="338554"/>
          </a:xfrm>
          <a:prstGeom prst="rect">
            <a:avLst/>
          </a:prstGeom>
          <a:noFill/>
        </p:spPr>
        <p:txBody>
          <a:bodyPr wrap="square" rtlCol="0">
            <a:spAutoFit/>
          </a:bodyPr>
          <a:lstStyle/>
          <a:p>
            <a:pPr algn="ctr"/>
            <a:r>
              <a:rPr lang="en-US" sz="1600" dirty="0">
                <a:latin typeface="Times New Roman" panose="02020603050405020304" pitchFamily="18" charset="0"/>
                <a:cs typeface="Times New Roman" panose="02020603050405020304" pitchFamily="18" charset="0"/>
              </a:rPr>
              <a:t>Oxford Nanopore Technologies MinION</a:t>
            </a:r>
          </a:p>
        </p:txBody>
      </p:sp>
      <p:pic>
        <p:nvPicPr>
          <p:cNvPr id="9" name="Picture 8"/>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10941835" y="-44750"/>
            <a:ext cx="1288225" cy="1250992"/>
          </a:xfrm>
          <a:prstGeom prst="ellipse">
            <a:avLst/>
          </a:prstGeom>
          <a:ln>
            <a:noFill/>
          </a:ln>
          <a:effectLst>
            <a:softEdge rad="112500"/>
          </a:effectLst>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632814" y="4897835"/>
            <a:ext cx="3461109" cy="1802661"/>
          </a:xfrm>
          <a:prstGeom prst="rect">
            <a:avLst/>
          </a:prstGeom>
        </p:spPr>
      </p:pic>
      <p:pic>
        <p:nvPicPr>
          <p:cNvPr id="11" name="Picture 1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141875" y="2327420"/>
            <a:ext cx="2515132" cy="2273294"/>
          </a:xfrm>
          <a:prstGeom prst="rect">
            <a:avLst/>
          </a:prstGeom>
        </p:spPr>
      </p:pic>
      <p:pic>
        <p:nvPicPr>
          <p:cNvPr id="13" name="Picture 1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17557" y="1478766"/>
            <a:ext cx="2616821" cy="1747062"/>
          </a:xfrm>
          <a:prstGeom prst="rect">
            <a:avLst/>
          </a:prstGeom>
          <a:ln w="25400">
            <a:solidFill>
              <a:srgbClr val="00B050"/>
            </a:solidFill>
          </a:ln>
        </p:spPr>
      </p:pic>
      <p:pic>
        <p:nvPicPr>
          <p:cNvPr id="12" name="Picture 1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41873" y="3211409"/>
            <a:ext cx="2292505" cy="3451637"/>
          </a:xfrm>
          <a:prstGeom prst="rect">
            <a:avLst/>
          </a:prstGeom>
          <a:ln w="12700">
            <a:solidFill>
              <a:srgbClr val="66FF33"/>
            </a:solidFill>
          </a:ln>
        </p:spPr>
      </p:pic>
      <p:sp>
        <p:nvSpPr>
          <p:cNvPr id="16" name="TextBox 15"/>
          <p:cNvSpPr txBox="1"/>
          <p:nvPr/>
        </p:nvSpPr>
        <p:spPr>
          <a:xfrm>
            <a:off x="1460084" y="3912187"/>
            <a:ext cx="1157702" cy="400110"/>
          </a:xfrm>
          <a:prstGeom prst="rect">
            <a:avLst/>
          </a:prstGeom>
          <a:noFill/>
        </p:spPr>
        <p:txBody>
          <a:bodyPr wrap="square" rtlCol="0">
            <a:spAutoFit/>
          </a:bodyPr>
          <a:lstStyle/>
          <a:p>
            <a:r>
              <a:rPr lang="en-US" sz="2000" dirty="0" err="1" smtClean="0">
                <a:solidFill>
                  <a:srgbClr val="FFFF00"/>
                </a:solidFill>
                <a:latin typeface="Times New Roman" panose="02020603050405020304" pitchFamily="18" charset="0"/>
                <a:cs typeface="Times New Roman" panose="02020603050405020304" pitchFamily="18" charset="0"/>
              </a:rPr>
              <a:t>miniPCR</a:t>
            </a:r>
            <a:endParaRPr lang="en-US" sz="2000" dirty="0">
              <a:solidFill>
                <a:srgbClr val="FFFF00"/>
              </a:solidFill>
              <a:latin typeface="Times New Roman" panose="02020603050405020304" pitchFamily="18" charset="0"/>
              <a:cs typeface="Times New Roman" panose="02020603050405020304" pitchFamily="18" charset="0"/>
            </a:endParaRPr>
          </a:p>
        </p:txBody>
      </p:sp>
      <p:cxnSp>
        <p:nvCxnSpPr>
          <p:cNvPr id="17" name="Straight Arrow Connector 16"/>
          <p:cNvCxnSpPr/>
          <p:nvPr/>
        </p:nvCxnSpPr>
        <p:spPr>
          <a:xfrm>
            <a:off x="2029410" y="4286530"/>
            <a:ext cx="9525" cy="202799"/>
          </a:xfrm>
          <a:prstGeom prst="straightConnector1">
            <a:avLst/>
          </a:prstGeom>
          <a:ln w="34925">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392781" y="5205760"/>
            <a:ext cx="2049232" cy="830997"/>
          </a:xfrm>
          <a:prstGeom prst="rect">
            <a:avLst/>
          </a:prstGeom>
          <a:noFill/>
        </p:spPr>
        <p:txBody>
          <a:bodyPr wrap="square" rtlCol="0">
            <a:spAutoFit/>
          </a:bodyPr>
          <a:lstStyle/>
          <a:p>
            <a:pPr algn="ctr"/>
            <a:r>
              <a:rPr lang="en-US" sz="2000" dirty="0" err="1" smtClean="0">
                <a:solidFill>
                  <a:srgbClr val="FFFF00"/>
                </a:solidFill>
                <a:latin typeface="Times New Roman" panose="02020603050405020304" pitchFamily="18" charset="0"/>
                <a:cs typeface="Times New Roman" panose="02020603050405020304" pitchFamily="18" charset="0"/>
              </a:rPr>
              <a:t>MinION</a:t>
            </a:r>
            <a:endParaRPr lang="en-US" sz="2000" dirty="0" smtClean="0">
              <a:solidFill>
                <a:srgbClr val="FFFF00"/>
              </a:solidFill>
              <a:latin typeface="Times New Roman" panose="02020603050405020304" pitchFamily="18" charset="0"/>
              <a:cs typeface="Times New Roman" panose="02020603050405020304" pitchFamily="18" charset="0"/>
            </a:endParaRPr>
          </a:p>
          <a:p>
            <a:pPr algn="ctr"/>
            <a:r>
              <a:rPr lang="en-US" sz="1400" dirty="0" smtClean="0">
                <a:solidFill>
                  <a:srgbClr val="FFFF00"/>
                </a:solidFill>
                <a:latin typeface="Times New Roman" panose="02020603050405020304" pitchFamily="18" charset="0"/>
                <a:cs typeface="Times New Roman" panose="02020603050405020304" pitchFamily="18" charset="0"/>
              </a:rPr>
              <a:t>(aka Biomolecule Sequencer)</a:t>
            </a:r>
          </a:p>
        </p:txBody>
      </p:sp>
      <p:cxnSp>
        <p:nvCxnSpPr>
          <p:cNvPr id="19" name="Straight Arrow Connector 18"/>
          <p:cNvCxnSpPr/>
          <p:nvPr/>
        </p:nvCxnSpPr>
        <p:spPr>
          <a:xfrm>
            <a:off x="1343536" y="5668381"/>
            <a:ext cx="233095" cy="99810"/>
          </a:xfrm>
          <a:prstGeom prst="straightConnector1">
            <a:avLst/>
          </a:prstGeom>
          <a:ln w="34925">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3787871" y="4321722"/>
            <a:ext cx="3918363" cy="2246769"/>
          </a:xfrm>
          <a:prstGeom prst="rect">
            <a:avLst/>
          </a:prstGeom>
          <a:noFill/>
          <a:ln>
            <a:solidFill>
              <a:srgbClr val="00B0F0"/>
            </a:solidFill>
          </a:ln>
        </p:spPr>
        <p:txBody>
          <a:bodyPr wrap="square" rtlCol="0">
            <a:spAutoFit/>
          </a:bodyPr>
          <a:lstStyle/>
          <a:p>
            <a:pPr algn="ctr"/>
            <a:r>
              <a:rPr lang="en-US" sz="2000" dirty="0" smtClean="0">
                <a:latin typeface="Times New Roman" panose="02020603050405020304" pitchFamily="18" charset="0"/>
                <a:cs typeface="Times New Roman" panose="02020603050405020304" pitchFamily="18" charset="0"/>
              </a:rPr>
              <a:t>The validated, culture-independent,  swab-to-sequencer process will be transitioned to the ISS as part of the Biomolecule Extraction and Sequencing Technology (BEST) payload launching on Orbital ATK CRS-9 (May, 2018)! </a:t>
            </a:r>
            <a:endParaRPr lang="en-US" dirty="0">
              <a:latin typeface="Times New Roman" panose="02020603050405020304" pitchFamily="18" charset="0"/>
              <a:cs typeface="Times New Roman" panose="02020603050405020304" pitchFamily="18" charset="0"/>
            </a:endParaRPr>
          </a:p>
        </p:txBody>
      </p:sp>
      <p:cxnSp>
        <p:nvCxnSpPr>
          <p:cNvPr id="24" name="Straight Arrow Connector 23"/>
          <p:cNvCxnSpPr/>
          <p:nvPr/>
        </p:nvCxnSpPr>
        <p:spPr>
          <a:xfrm>
            <a:off x="2945423" y="4275556"/>
            <a:ext cx="694592" cy="323117"/>
          </a:xfrm>
          <a:prstGeom prst="straightConnector1">
            <a:avLst/>
          </a:prstGeom>
          <a:ln w="508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5867400" y="3594915"/>
            <a:ext cx="1465" cy="587697"/>
          </a:xfrm>
          <a:prstGeom prst="straightConnector1">
            <a:avLst/>
          </a:prstGeom>
          <a:ln w="508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flipH="1">
            <a:off x="7827177" y="4154037"/>
            <a:ext cx="1183473" cy="422701"/>
          </a:xfrm>
          <a:prstGeom prst="straightConnector1">
            <a:avLst/>
          </a:prstGeom>
          <a:ln w="508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440012" y="1332105"/>
            <a:ext cx="11751988" cy="523220"/>
          </a:xfrm>
          <a:prstGeom prst="rect">
            <a:avLst/>
          </a:prstGeom>
          <a:noFill/>
        </p:spPr>
        <p:txBody>
          <a:bodyPr wrap="square" rtlCol="0">
            <a:spAutoFit/>
          </a:bodyPr>
          <a:lstStyle/>
          <a:p>
            <a:pPr algn="ctr"/>
            <a:r>
              <a:rPr lang="en-US" sz="2800" dirty="0">
                <a:latin typeface="Times New Roman" panose="02020603050405020304" pitchFamily="18" charset="0"/>
                <a:cs typeface="Times New Roman" panose="02020603050405020304" pitchFamily="18" charset="0"/>
              </a:rPr>
              <a:t>Culture-independent </a:t>
            </a:r>
            <a:r>
              <a:rPr lang="en-US" sz="2800" dirty="0" smtClean="0">
                <a:latin typeface="Times New Roman" panose="02020603050405020304" pitchFamily="18" charset="0"/>
                <a:cs typeface="Times New Roman" panose="02020603050405020304" pitchFamily="18" charset="0"/>
              </a:rPr>
              <a:t>analysis: NEEMO 21 &amp; 22</a:t>
            </a:r>
            <a:endParaRPr lang="en-US"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3529973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82021"/>
            <a:ext cx="10515600" cy="970403"/>
          </a:xfrm>
        </p:spPr>
        <p:txBody>
          <a:bodyPr>
            <a:normAutofit/>
          </a:bodyPr>
          <a:lstStyle/>
          <a:p>
            <a:pPr algn="ctr"/>
            <a:r>
              <a:rPr lang="en-US" dirty="0" smtClean="0">
                <a:latin typeface="Times New Roman" panose="02020603050405020304" pitchFamily="18" charset="0"/>
                <a:cs typeface="Times New Roman" panose="02020603050405020304" pitchFamily="18" charset="0"/>
              </a:rPr>
              <a:t>The Astronaut Microbiome</a:t>
            </a:r>
            <a:endParaRPr lang="en-US" dirty="0">
              <a:latin typeface="Times New Roman" panose="02020603050405020304" pitchFamily="18" charset="0"/>
              <a:cs typeface="Times New Roman" panose="02020603050405020304" pitchFamily="18" charset="0"/>
            </a:endParaRPr>
          </a:p>
        </p:txBody>
      </p:sp>
      <p:pic>
        <p:nvPicPr>
          <p:cNvPr id="5" name="Content Placeholder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1220091" y="83700"/>
            <a:ext cx="873832" cy="873832"/>
          </a:xfrm>
        </p:spPr>
      </p:pic>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1438" y="82021"/>
            <a:ext cx="981403" cy="786612"/>
          </a:xfrm>
          <a:prstGeom prst="rect">
            <a:avLst/>
          </a:prstGeom>
        </p:spPr>
      </p:pic>
      <p:pic>
        <p:nvPicPr>
          <p:cNvPr id="17" name="Picture 16"/>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8725248" y="1676400"/>
            <a:ext cx="3096927" cy="3648075"/>
          </a:xfrm>
          <a:prstGeom prst="rect">
            <a:avLst/>
          </a:prstGeom>
        </p:spPr>
      </p:pic>
      <p:pic>
        <p:nvPicPr>
          <p:cNvPr id="16" name="Picture 1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962358" y="1781175"/>
            <a:ext cx="622705" cy="666749"/>
          </a:xfrm>
          <a:prstGeom prst="rect">
            <a:avLst/>
          </a:prstGeom>
        </p:spPr>
      </p:pic>
      <p:sp>
        <p:nvSpPr>
          <p:cNvPr id="18" name="Content Placeholder 2"/>
          <p:cNvSpPr txBox="1">
            <a:spLocks/>
          </p:cNvSpPr>
          <p:nvPr/>
        </p:nvSpPr>
        <p:spPr>
          <a:xfrm>
            <a:off x="838200" y="1533525"/>
            <a:ext cx="7391399" cy="4802188"/>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defRPr/>
            </a:pPr>
            <a:r>
              <a:rPr lang="en-US" dirty="0" smtClean="0">
                <a:latin typeface="Times New Roman" panose="02020603050405020304" pitchFamily="18" charset="0"/>
                <a:cs typeface="Times New Roman" panose="02020603050405020304" pitchFamily="18" charset="0"/>
              </a:rPr>
              <a:t>Evaluation of changes in the crew microbiome during spaceflight missions</a:t>
            </a:r>
          </a:p>
          <a:p>
            <a:pPr lvl="1">
              <a:lnSpc>
                <a:spcPct val="120000"/>
              </a:lnSpc>
              <a:defRPr/>
            </a:pPr>
            <a:r>
              <a:rPr lang="en-US" i="1" dirty="0" smtClean="0">
                <a:latin typeface="Times New Roman" panose="02020603050405020304" pitchFamily="18" charset="0"/>
                <a:cs typeface="Times New Roman" panose="02020603050405020304" pitchFamily="18" charset="0"/>
              </a:rPr>
              <a:t>PI: Hernan Lorenzi, Ph.D., J. Craig Venter Institute</a:t>
            </a:r>
            <a:endParaRPr lang="en-US" dirty="0" smtClean="0">
              <a:latin typeface="Times New Roman" panose="02020603050405020304" pitchFamily="18" charset="0"/>
              <a:cs typeface="Times New Roman" panose="02020603050405020304" pitchFamily="18" charset="0"/>
            </a:endParaRPr>
          </a:p>
          <a:p>
            <a:pPr lvl="1">
              <a:lnSpc>
                <a:spcPct val="120000"/>
              </a:lnSpc>
              <a:defRPr/>
            </a:pPr>
            <a:r>
              <a:rPr lang="en-US" dirty="0" smtClean="0">
                <a:latin typeface="Times New Roman" panose="02020603050405020304" pitchFamily="18" charset="0"/>
                <a:cs typeface="Times New Roman" panose="02020603050405020304" pitchFamily="18" charset="0"/>
              </a:rPr>
              <a:t>Samples are collected pre-flight, in-flight, and post-flight from 9 astronauts</a:t>
            </a:r>
          </a:p>
          <a:p>
            <a:pPr lvl="1">
              <a:lnSpc>
                <a:spcPct val="120000"/>
              </a:lnSpc>
              <a:defRPr/>
            </a:pPr>
            <a:r>
              <a:rPr lang="en-US" dirty="0" smtClean="0">
                <a:latin typeface="Times New Roman" panose="02020603050405020304" pitchFamily="18" charset="0"/>
                <a:cs typeface="Times New Roman" panose="02020603050405020304" pitchFamily="18" charset="0"/>
              </a:rPr>
              <a:t>Samples include two skin sites, nostrils, fecal, and potable water, as well as blood and saliva for immunological evaluations</a:t>
            </a:r>
          </a:p>
          <a:p>
            <a:pPr lvl="1">
              <a:lnSpc>
                <a:spcPct val="120000"/>
              </a:lnSpc>
              <a:defRPr/>
            </a:pPr>
            <a:r>
              <a:rPr lang="en-US" dirty="0" smtClean="0">
                <a:latin typeface="Times New Roman" panose="02020603050405020304" pitchFamily="18" charset="0"/>
                <a:cs typeface="Times New Roman" panose="02020603050405020304" pitchFamily="18" charset="0"/>
              </a:rPr>
              <a:t>Crew diets and medications are being included in the analyses</a:t>
            </a:r>
          </a:p>
          <a:p>
            <a:pPr lvl="1">
              <a:lnSpc>
                <a:spcPct val="120000"/>
              </a:lnSpc>
              <a:defRPr/>
            </a:pPr>
            <a:r>
              <a:rPr lang="en-US" dirty="0" smtClean="0">
                <a:latin typeface="Times New Roman" panose="02020603050405020304" pitchFamily="18" charset="0"/>
                <a:cs typeface="Times New Roman" panose="02020603050405020304" pitchFamily="18" charset="0"/>
              </a:rPr>
              <a:t>Tightly monitored metadata (</a:t>
            </a:r>
            <a:r>
              <a:rPr lang="en-US" i="1" dirty="0" smtClean="0">
                <a:latin typeface="Times New Roman" panose="02020603050405020304" pitchFamily="18" charset="0"/>
                <a:cs typeface="Times New Roman" panose="02020603050405020304" pitchFamily="18" charset="0"/>
              </a:rPr>
              <a:t>e.g.</a:t>
            </a:r>
            <a:r>
              <a:rPr lang="en-US" dirty="0" smtClean="0">
                <a:latin typeface="Times New Roman" panose="02020603050405020304" pitchFamily="18" charset="0"/>
                <a:cs typeface="Times New Roman" panose="02020603050405020304" pitchFamily="18" charset="0"/>
              </a:rPr>
              <a:t>, temperature, humidity) is available</a:t>
            </a:r>
          </a:p>
          <a:p>
            <a:pPr lvl="1">
              <a:lnSpc>
                <a:spcPct val="120000"/>
              </a:lnSpc>
              <a:defRPr/>
            </a:pPr>
            <a:r>
              <a:rPr lang="en-US" dirty="0" smtClean="0">
                <a:latin typeface="Times New Roman" panose="02020603050405020304" pitchFamily="18" charset="0"/>
                <a:cs typeface="Times New Roman" panose="02020603050405020304" pitchFamily="18" charset="0"/>
              </a:rPr>
              <a:t>Publication anticipated soon</a:t>
            </a:r>
          </a:p>
        </p:txBody>
      </p:sp>
    </p:spTree>
    <p:extLst>
      <p:ext uri="{BB962C8B-B14F-4D97-AF65-F5344CB8AC3E}">
        <p14:creationId xmlns:p14="http://schemas.microsoft.com/office/powerpoint/2010/main" val="34975515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5"/>
          <p:cNvSpPr txBox="1">
            <a:spLocks noChangeArrowheads="1"/>
          </p:cNvSpPr>
          <p:nvPr/>
        </p:nvSpPr>
        <p:spPr bwMode="auto">
          <a:xfrm>
            <a:off x="1572058" y="716163"/>
            <a:ext cx="5149515" cy="587243"/>
          </a:xfrm>
          <a:prstGeom prst="rect">
            <a:avLst/>
          </a:prstGeom>
          <a:noFill/>
          <a:ln w="9525">
            <a:noFill/>
            <a:miter lim="800000"/>
            <a:headEnd/>
            <a:tailEnd/>
          </a:ln>
        </p:spPr>
        <p:txBody>
          <a:bodyPr wrap="square" lIns="82059" tIns="41029" rIns="82059" bIns="41029">
            <a:spAutoFit/>
          </a:bodyPr>
          <a:lstStyle/>
          <a:p>
            <a:pPr>
              <a:spcBef>
                <a:spcPct val="50000"/>
              </a:spcBef>
            </a:pPr>
            <a:r>
              <a:rPr lang="en-US" sz="1600" dirty="0">
                <a:solidFill>
                  <a:schemeClr val="accent6"/>
                </a:solidFill>
              </a:rPr>
              <a:t>Real-time confirmation of miR-21 down-regulation of gene expression in CD4+ T cells flown on ISS. </a:t>
            </a:r>
          </a:p>
        </p:txBody>
      </p:sp>
      <p:sp>
        <p:nvSpPr>
          <p:cNvPr id="10" name="Title 1"/>
          <p:cNvSpPr txBox="1">
            <a:spLocks/>
          </p:cNvSpPr>
          <p:nvPr/>
        </p:nvSpPr>
        <p:spPr bwMode="auto">
          <a:xfrm>
            <a:off x="0" y="-18962"/>
            <a:ext cx="12192000" cy="61572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l" rtl="0" eaLnBrk="0" fontAlgn="base" hangingPunct="0">
              <a:spcBef>
                <a:spcPct val="0"/>
              </a:spcBef>
              <a:spcAft>
                <a:spcPct val="0"/>
              </a:spcAft>
              <a:defRPr sz="4000" b="1" cap="all">
                <a:solidFill>
                  <a:schemeClr val="bg1"/>
                </a:solidFill>
                <a:latin typeface="+mj-lt"/>
                <a:ea typeface="MS PGothic" pitchFamily="34" charset="-128"/>
                <a:cs typeface="MS PGothic" charset="0"/>
              </a:defRPr>
            </a:lvl1pPr>
            <a:lvl2pPr algn="l" rtl="0" eaLnBrk="0" fontAlgn="base" hangingPunct="0">
              <a:spcBef>
                <a:spcPct val="0"/>
              </a:spcBef>
              <a:spcAft>
                <a:spcPct val="0"/>
              </a:spcAft>
              <a:defRPr sz="2400" b="1">
                <a:solidFill>
                  <a:schemeClr val="bg1"/>
                </a:solidFill>
                <a:latin typeface="Helvetica" pitchFamily="32" charset="0"/>
                <a:ea typeface="MS PGothic" pitchFamily="34" charset="-128"/>
                <a:cs typeface="MS PGothic" charset="0"/>
              </a:defRPr>
            </a:lvl2pPr>
            <a:lvl3pPr algn="l" rtl="0" eaLnBrk="0" fontAlgn="base" hangingPunct="0">
              <a:spcBef>
                <a:spcPct val="0"/>
              </a:spcBef>
              <a:spcAft>
                <a:spcPct val="0"/>
              </a:spcAft>
              <a:defRPr sz="2400" b="1">
                <a:solidFill>
                  <a:schemeClr val="bg1"/>
                </a:solidFill>
                <a:latin typeface="Helvetica" pitchFamily="32" charset="0"/>
                <a:ea typeface="MS PGothic" pitchFamily="34" charset="-128"/>
                <a:cs typeface="MS PGothic" charset="0"/>
              </a:defRPr>
            </a:lvl3pPr>
            <a:lvl4pPr algn="l" rtl="0" eaLnBrk="0" fontAlgn="base" hangingPunct="0">
              <a:spcBef>
                <a:spcPct val="0"/>
              </a:spcBef>
              <a:spcAft>
                <a:spcPct val="0"/>
              </a:spcAft>
              <a:defRPr sz="2400" b="1">
                <a:solidFill>
                  <a:schemeClr val="bg1"/>
                </a:solidFill>
                <a:latin typeface="Helvetica" pitchFamily="32" charset="0"/>
                <a:ea typeface="MS PGothic" pitchFamily="34" charset="-128"/>
                <a:cs typeface="MS PGothic" charset="0"/>
              </a:defRPr>
            </a:lvl4pPr>
            <a:lvl5pPr algn="l" rtl="0" eaLnBrk="0" fontAlgn="base" hangingPunct="0">
              <a:spcBef>
                <a:spcPct val="0"/>
              </a:spcBef>
              <a:spcAft>
                <a:spcPct val="0"/>
              </a:spcAft>
              <a:defRPr sz="2400" b="1">
                <a:solidFill>
                  <a:schemeClr val="bg1"/>
                </a:solidFill>
                <a:latin typeface="Helvetica" pitchFamily="32" charset="0"/>
                <a:ea typeface="MS PGothic" pitchFamily="34" charset="-128"/>
                <a:cs typeface="MS PGothic" charset="0"/>
              </a:defRPr>
            </a:lvl5pPr>
            <a:lvl6pPr marL="457200" algn="l" rtl="0" fontAlgn="base">
              <a:spcBef>
                <a:spcPct val="0"/>
              </a:spcBef>
              <a:spcAft>
                <a:spcPct val="0"/>
              </a:spcAft>
              <a:defRPr sz="2400" b="1">
                <a:solidFill>
                  <a:schemeClr val="bg1"/>
                </a:solidFill>
                <a:latin typeface="Helvetica" pitchFamily="32" charset="0"/>
                <a:ea typeface="ＭＳ Ｐゴシック" pitchFamily="48" charset="-128"/>
              </a:defRPr>
            </a:lvl6pPr>
            <a:lvl7pPr marL="914400" algn="l" rtl="0" fontAlgn="base">
              <a:spcBef>
                <a:spcPct val="0"/>
              </a:spcBef>
              <a:spcAft>
                <a:spcPct val="0"/>
              </a:spcAft>
              <a:defRPr sz="2400" b="1">
                <a:solidFill>
                  <a:schemeClr val="bg1"/>
                </a:solidFill>
                <a:latin typeface="Helvetica" pitchFamily="32" charset="0"/>
                <a:ea typeface="ＭＳ Ｐゴシック" pitchFamily="48" charset="-128"/>
              </a:defRPr>
            </a:lvl7pPr>
            <a:lvl8pPr marL="1371600" algn="l" rtl="0" fontAlgn="base">
              <a:spcBef>
                <a:spcPct val="0"/>
              </a:spcBef>
              <a:spcAft>
                <a:spcPct val="0"/>
              </a:spcAft>
              <a:defRPr sz="2400" b="1">
                <a:solidFill>
                  <a:schemeClr val="bg1"/>
                </a:solidFill>
                <a:latin typeface="Helvetica" pitchFamily="32" charset="0"/>
                <a:ea typeface="ＭＳ Ｐゴシック" pitchFamily="48" charset="-128"/>
              </a:defRPr>
            </a:lvl8pPr>
            <a:lvl9pPr marL="1828800" algn="l" rtl="0" fontAlgn="base">
              <a:spcBef>
                <a:spcPct val="0"/>
              </a:spcBef>
              <a:spcAft>
                <a:spcPct val="0"/>
              </a:spcAft>
              <a:defRPr sz="2400" b="1">
                <a:solidFill>
                  <a:schemeClr val="bg1"/>
                </a:solidFill>
                <a:latin typeface="Helvetica" pitchFamily="32" charset="0"/>
                <a:ea typeface="ＭＳ Ｐゴシック" pitchFamily="48" charset="-128"/>
              </a:defRPr>
            </a:lvl9pPr>
          </a:lstStyle>
          <a:p>
            <a:pPr algn="ctr">
              <a:defRPr/>
            </a:pPr>
            <a:r>
              <a:rPr lang="en-US" sz="2133" b="0" kern="0" cap="none" dirty="0">
                <a:solidFill>
                  <a:schemeClr val="tx1"/>
                </a:solidFill>
                <a:effectLst>
                  <a:outerShdw blurRad="38100" dist="38100" dir="2700000" algn="tl">
                    <a:srgbClr val="000000">
                      <a:alpha val="43137"/>
                    </a:srgbClr>
                  </a:outerShdw>
                </a:effectLst>
                <a:latin typeface="Tahoma"/>
                <a:cs typeface="Arial" panose="020B0604020202020204" pitchFamily="34" charset="0"/>
              </a:rPr>
              <a:t>Evidence of </a:t>
            </a:r>
            <a:r>
              <a:rPr lang="en-US" sz="2133" b="0" kern="0" cap="none" dirty="0" smtClean="0">
                <a:solidFill>
                  <a:schemeClr val="tx1"/>
                </a:solidFill>
                <a:effectLst>
                  <a:outerShdw blurRad="38100" dist="38100" dir="2700000" algn="tl">
                    <a:srgbClr val="000000">
                      <a:alpha val="43137"/>
                    </a:srgbClr>
                  </a:outerShdw>
                </a:effectLst>
                <a:latin typeface="Tahoma"/>
                <a:cs typeface="Arial" panose="020B0604020202020204" pitchFamily="34" charset="0"/>
              </a:rPr>
              <a:t>effects of microgravity on T-cell activation </a:t>
            </a:r>
            <a:r>
              <a:rPr lang="en-US" sz="2133" b="0" i="1" kern="0" cap="none" dirty="0" smtClean="0">
                <a:solidFill>
                  <a:schemeClr val="tx1"/>
                </a:solidFill>
                <a:effectLst>
                  <a:outerShdw blurRad="38100" dist="38100" dir="2700000" algn="tl">
                    <a:srgbClr val="000000">
                      <a:alpha val="43137"/>
                    </a:srgbClr>
                  </a:outerShdw>
                </a:effectLst>
                <a:latin typeface="Tahoma"/>
                <a:cs typeface="Arial" panose="020B0604020202020204" pitchFamily="34" charset="0"/>
              </a:rPr>
              <a:t>in vitro </a:t>
            </a:r>
            <a:r>
              <a:rPr lang="en-US" sz="2133" b="0" kern="0" cap="none" dirty="0" smtClean="0">
                <a:solidFill>
                  <a:schemeClr val="tx1"/>
                </a:solidFill>
                <a:effectLst>
                  <a:outerShdw blurRad="38100" dist="38100" dir="2700000" algn="tl">
                    <a:srgbClr val="000000">
                      <a:alpha val="43137"/>
                    </a:srgbClr>
                  </a:outerShdw>
                </a:effectLst>
                <a:latin typeface="Tahoma"/>
                <a:cs typeface="Arial" panose="020B0604020202020204" pitchFamily="34" charset="0"/>
              </a:rPr>
              <a:t>on ISS</a:t>
            </a:r>
            <a:endParaRPr lang="fr-FR" sz="2133" kern="0" cap="none" dirty="0">
              <a:solidFill>
                <a:schemeClr val="tx1"/>
              </a:solidFill>
              <a:effectLst>
                <a:outerShdw blurRad="38100" dist="38100" dir="2700000" algn="tl">
                  <a:srgbClr val="000000">
                    <a:alpha val="43137"/>
                  </a:srgbClr>
                </a:outerShdw>
              </a:effectLst>
              <a:cs typeface="Arial" panose="020B0604020202020204" pitchFamily="34" charset="0"/>
            </a:endParaRPr>
          </a:p>
        </p:txBody>
      </p:sp>
      <p:sp>
        <p:nvSpPr>
          <p:cNvPr id="11" name="Rectangle 10"/>
          <p:cNvSpPr/>
          <p:nvPr/>
        </p:nvSpPr>
        <p:spPr>
          <a:xfrm>
            <a:off x="887627" y="6213796"/>
            <a:ext cx="10797442" cy="523220"/>
          </a:xfrm>
          <a:prstGeom prst="rect">
            <a:avLst/>
          </a:prstGeom>
        </p:spPr>
        <p:txBody>
          <a:bodyPr wrap="square">
            <a:spAutoFit/>
          </a:bodyPr>
          <a:lstStyle/>
          <a:p>
            <a:r>
              <a:rPr lang="en-US" sz="1400" dirty="0"/>
              <a:t>Hughes-</a:t>
            </a:r>
            <a:r>
              <a:rPr lang="en-US" sz="1400" dirty="0" err="1"/>
              <a:t>Fulford</a:t>
            </a:r>
            <a:r>
              <a:rPr lang="en-US" sz="1400" dirty="0"/>
              <a:t> M, Chang TT, Martinez EM, Li C-F. Spaceflight alters expression of microRNA during T-cell activation. </a:t>
            </a:r>
            <a:r>
              <a:rPr lang="en-US" sz="1400" i="1" dirty="0"/>
              <a:t>The FASEB Journal</a:t>
            </a:r>
            <a:r>
              <a:rPr lang="en-US" sz="1400" dirty="0"/>
              <a:t>. 2015;29(12):4893-4900. doi:10.1096/fj.15-277392.</a:t>
            </a:r>
            <a:endParaRPr lang="en-US" sz="1200" dirty="0"/>
          </a:p>
        </p:txBody>
      </p:sp>
      <p:pic>
        <p:nvPicPr>
          <p:cNvPr id="3" name="Picture 2" descr="An external file that holds a picture, illustration, etc.&#10;Object name is fasebj277392f3.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3840" y="1364370"/>
            <a:ext cx="4881021" cy="369127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86600" y="673665"/>
            <a:ext cx="4444526" cy="5477878"/>
          </a:xfrm>
          <a:prstGeom prst="rect">
            <a:avLst/>
          </a:prstGeom>
        </p:spPr>
      </p:pic>
      <p:sp>
        <p:nvSpPr>
          <p:cNvPr id="8" name="Text Box 5"/>
          <p:cNvSpPr txBox="1">
            <a:spLocks noChangeArrowheads="1"/>
          </p:cNvSpPr>
          <p:nvPr/>
        </p:nvSpPr>
        <p:spPr bwMode="auto">
          <a:xfrm>
            <a:off x="1737085" y="5117895"/>
            <a:ext cx="5149515" cy="1067744"/>
          </a:xfrm>
          <a:prstGeom prst="rect">
            <a:avLst/>
          </a:prstGeom>
          <a:noFill/>
          <a:ln w="9525">
            <a:noFill/>
            <a:miter lim="800000"/>
            <a:headEnd/>
            <a:tailEnd/>
          </a:ln>
        </p:spPr>
        <p:txBody>
          <a:bodyPr wrap="square" lIns="82059" tIns="41029" rIns="82059" bIns="41029">
            <a:spAutoFit/>
          </a:bodyPr>
          <a:lstStyle/>
          <a:p>
            <a:pPr algn="r">
              <a:spcBef>
                <a:spcPct val="50000"/>
              </a:spcBef>
            </a:pPr>
            <a:r>
              <a:rPr lang="en-US" sz="1600" dirty="0" err="1">
                <a:solidFill>
                  <a:schemeClr val="accent6"/>
                </a:solidFill>
              </a:rPr>
              <a:t>qRT</a:t>
            </a:r>
            <a:r>
              <a:rPr lang="en-US" sz="1600" dirty="0">
                <a:solidFill>
                  <a:schemeClr val="accent6"/>
                </a:solidFill>
              </a:rPr>
              <a:t>-PCR of genes selected from gene array analysis in </a:t>
            </a:r>
            <a:r>
              <a:rPr lang="en-US" sz="1600" dirty="0" err="1">
                <a:solidFill>
                  <a:schemeClr val="accent6"/>
                </a:solidFill>
              </a:rPr>
              <a:t>nonactivated</a:t>
            </a:r>
            <a:r>
              <a:rPr lang="en-US" sz="1600" dirty="0">
                <a:solidFill>
                  <a:schemeClr val="accent6"/>
                </a:solidFill>
              </a:rPr>
              <a:t> and </a:t>
            </a:r>
            <a:r>
              <a:rPr lang="en-US" sz="1600" dirty="0" err="1">
                <a:solidFill>
                  <a:schemeClr val="accent6"/>
                </a:solidFill>
              </a:rPr>
              <a:t>concanavalin</a:t>
            </a:r>
            <a:r>
              <a:rPr lang="en-US" sz="1600" dirty="0">
                <a:solidFill>
                  <a:schemeClr val="accent6"/>
                </a:solidFill>
              </a:rPr>
              <a:t> A/anti-CD28 activated human </a:t>
            </a:r>
            <a:r>
              <a:rPr lang="en-US" sz="1600" dirty="0" smtClean="0">
                <a:solidFill>
                  <a:schemeClr val="accent6"/>
                </a:solidFill>
              </a:rPr>
              <a:t>indicating </a:t>
            </a:r>
            <a:r>
              <a:rPr lang="en-US" sz="1600" dirty="0">
                <a:solidFill>
                  <a:schemeClr val="accent6"/>
                </a:solidFill>
              </a:rPr>
              <a:t>altered gene expression in ISS spaceflight vs. normal gravity onboard controls (1.5 h). </a:t>
            </a:r>
          </a:p>
        </p:txBody>
      </p:sp>
      <p:pic>
        <p:nvPicPr>
          <p:cNvPr id="9" name="Picture 8"/>
          <p:cNvPicPr>
            <a:picLocks noChangeAspect="1"/>
          </p:cNvPicPr>
          <p:nvPr/>
        </p:nvPicPr>
        <p:blipFill>
          <a:blip r:embed="rId4" cstate="print">
            <a:extLst>
              <a:ext uri="{BEBA8EAE-BF5A-486C-A8C5-ECC9F3942E4B}">
                <a14:imgProps xmlns:a14="http://schemas.microsoft.com/office/drawing/2010/main">
                  <a14:imgLayer r:embed="rId5">
                    <a14:imgEffect>
                      <a14:colorTemperature colorTemp="4700"/>
                    </a14:imgEffect>
                    <a14:imgEffect>
                      <a14:saturation sat="0"/>
                    </a14:imgEffect>
                  </a14:imgLayer>
                </a14:imgProps>
              </a:ext>
              <a:ext uri="{28A0092B-C50C-407E-A947-70E740481C1C}">
                <a14:useLocalDpi xmlns:a14="http://schemas.microsoft.com/office/drawing/2010/main" val="0"/>
              </a:ext>
            </a:extLst>
          </a:blip>
          <a:stretch>
            <a:fillRect/>
          </a:stretch>
        </p:blipFill>
        <p:spPr>
          <a:xfrm>
            <a:off x="233264" y="206216"/>
            <a:ext cx="1039776" cy="1025818"/>
          </a:xfrm>
          <a:prstGeom prst="rect">
            <a:avLst/>
          </a:prstGeom>
          <a:solidFill>
            <a:schemeClr val="tx1"/>
          </a:solidFill>
          <a:ln w="50800">
            <a:solidFill>
              <a:schemeClr val="bg1">
                <a:lumMod val="65000"/>
                <a:lumOff val="35000"/>
              </a:schemeClr>
            </a:solidFill>
          </a:ln>
        </p:spPr>
      </p:pic>
    </p:spTree>
    <p:extLst>
      <p:ext uri="{BB962C8B-B14F-4D97-AF65-F5344CB8AC3E}">
        <p14:creationId xmlns:p14="http://schemas.microsoft.com/office/powerpoint/2010/main" val="25277762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AutoShape 2"/>
          <p:cNvSpPr>
            <a:spLocks noChangeArrowheads="1"/>
          </p:cNvSpPr>
          <p:nvPr/>
        </p:nvSpPr>
        <p:spPr bwMode="auto">
          <a:xfrm>
            <a:off x="227799" y="5499152"/>
            <a:ext cx="7106652" cy="525401"/>
          </a:xfrm>
          <a:custGeom>
            <a:avLst/>
            <a:gdLst/>
            <a:ahLst/>
            <a:cxnLst>
              <a:cxn ang="0">
                <a:pos x="r" y="vc"/>
              </a:cxn>
              <a:cxn ang="5400000">
                <a:pos x="hc" y="b"/>
              </a:cxn>
              <a:cxn ang="10800000">
                <a:pos x="l" y="vc"/>
              </a:cxn>
              <a:cxn ang="16200000">
                <a:pos x="hc" y="t"/>
              </a:cxn>
            </a:cxnLst>
            <a:rect l="0" t="0" r="r" b="b"/>
            <a:pathLst>
              <a:path w="21600" h="21600">
                <a:moveTo>
                  <a:pt x="0" y="0"/>
                </a:moveTo>
                <a:lnTo>
                  <a:pt x="0" y="21600"/>
                </a:lnTo>
                <a:lnTo>
                  <a:pt x="21600" y="21600"/>
                </a:lnTo>
                <a:lnTo>
                  <a:pt x="2160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0000" tIns="46800" rIns="90000" bIns="46800">
            <a:spAutoFit/>
          </a:bodyPr>
          <a:lstStyle>
            <a:lvl1pPr>
              <a:tabLst>
                <a:tab pos="723900" algn="l"/>
                <a:tab pos="1447800" algn="l"/>
                <a:tab pos="2171700" algn="l"/>
                <a:tab pos="2895600" algn="l"/>
                <a:tab pos="3619500" algn="l"/>
                <a:tab pos="4343400" algn="l"/>
                <a:tab pos="5067300" algn="l"/>
                <a:tab pos="5791200" algn="l"/>
                <a:tab pos="6515100" algn="l"/>
                <a:tab pos="7239000" algn="l"/>
                <a:tab pos="7962900" algn="l"/>
              </a:tabLst>
              <a:defRPr sz="1400">
                <a:solidFill>
                  <a:srgbClr val="000000"/>
                </a:solidFill>
                <a:latin typeface="arial" panose="020B0604020202020204" pitchFamily="34" charset="0"/>
                <a:ea typeface="ＭＳ Ｐゴシック" panose="020B0600070205080204" pitchFamily="34" charset="-128"/>
              </a:defRPr>
            </a:lvl1pPr>
            <a:lvl2pPr>
              <a:tabLst>
                <a:tab pos="723900" algn="l"/>
                <a:tab pos="1447800" algn="l"/>
                <a:tab pos="2171700" algn="l"/>
                <a:tab pos="2895600" algn="l"/>
                <a:tab pos="3619500" algn="l"/>
                <a:tab pos="4343400" algn="l"/>
                <a:tab pos="5067300" algn="l"/>
                <a:tab pos="5791200" algn="l"/>
                <a:tab pos="6515100" algn="l"/>
                <a:tab pos="7239000" algn="l"/>
                <a:tab pos="7962900" algn="l"/>
              </a:tabLst>
              <a:defRPr sz="1400">
                <a:solidFill>
                  <a:srgbClr val="000000"/>
                </a:solidFill>
                <a:latin typeface="arial" panose="020B0604020202020204" pitchFamily="34" charset="0"/>
                <a:ea typeface="ＭＳ Ｐゴシック" panose="020B0600070205080204" pitchFamily="34" charset="-128"/>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Lst>
              <a:defRPr sz="1400">
                <a:solidFill>
                  <a:srgbClr val="000000"/>
                </a:solidFill>
                <a:latin typeface="arial" panose="020B0604020202020204" pitchFamily="34" charset="0"/>
                <a:ea typeface="ＭＳ Ｐゴシック" panose="020B0600070205080204" pitchFamily="34" charset="-128"/>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Lst>
              <a:defRPr sz="1400">
                <a:solidFill>
                  <a:srgbClr val="000000"/>
                </a:solidFill>
                <a:latin typeface="arial" panose="020B0604020202020204" pitchFamily="34" charset="0"/>
                <a:ea typeface="ＭＳ Ｐゴシック" panose="020B0600070205080204" pitchFamily="34" charset="-128"/>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Lst>
              <a:defRPr sz="1400">
                <a:solidFill>
                  <a:srgbClr val="000000"/>
                </a:solidFill>
                <a:latin typeface="arial" panose="020B0604020202020204" pitchFamily="34" charset="0"/>
                <a:ea typeface="ＭＳ Ｐゴシック" panose="020B0600070205080204" pitchFamily="34" charset="-128"/>
              </a:defRPr>
            </a:lvl5pPr>
            <a:lvl6pPr marL="2514600" indent="-228600" defTabSz="457200" fontAlgn="base">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1400">
                <a:solidFill>
                  <a:srgbClr val="000000"/>
                </a:solidFill>
                <a:latin typeface="arial" panose="020B0604020202020204" pitchFamily="34" charset="0"/>
                <a:ea typeface="ＭＳ Ｐゴシック" panose="020B0600070205080204" pitchFamily="34" charset="-128"/>
              </a:defRPr>
            </a:lvl6pPr>
            <a:lvl7pPr marL="2971800" indent="-228600" defTabSz="457200" fontAlgn="base">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1400">
                <a:solidFill>
                  <a:srgbClr val="000000"/>
                </a:solidFill>
                <a:latin typeface="arial" panose="020B0604020202020204" pitchFamily="34" charset="0"/>
                <a:ea typeface="ＭＳ Ｐゴシック" panose="020B0600070205080204" pitchFamily="34" charset="-128"/>
              </a:defRPr>
            </a:lvl7pPr>
            <a:lvl8pPr marL="3429000" indent="-228600" defTabSz="457200" fontAlgn="base">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1400">
                <a:solidFill>
                  <a:srgbClr val="000000"/>
                </a:solidFill>
                <a:latin typeface="arial" panose="020B0604020202020204" pitchFamily="34" charset="0"/>
                <a:ea typeface="ＭＳ Ｐゴシック" panose="020B0600070205080204" pitchFamily="34" charset="-128"/>
              </a:defRPr>
            </a:lvl8pPr>
            <a:lvl9pPr marL="3886200" indent="-228600" defTabSz="457200" fontAlgn="base">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1400">
                <a:solidFill>
                  <a:srgbClr val="000000"/>
                </a:solidFill>
                <a:latin typeface="arial" panose="020B0604020202020204" pitchFamily="34" charset="0"/>
                <a:ea typeface="ＭＳ Ｐゴシック" panose="020B0600070205080204" pitchFamily="34" charset="-128"/>
              </a:defRPr>
            </a:lvl9pPr>
          </a:lstStyle>
          <a:p>
            <a:r>
              <a:rPr lang="en-US" altLang="en-US" dirty="0" smtClean="0">
                <a:solidFill>
                  <a:schemeClr val="accent6"/>
                </a:solidFill>
              </a:rPr>
              <a:t>Cultures </a:t>
            </a:r>
            <a:r>
              <a:rPr lang="en-US" altLang="en-US" dirty="0">
                <a:solidFill>
                  <a:schemeClr val="accent6"/>
                </a:solidFill>
              </a:rPr>
              <a:t>from flight mice produced increased </a:t>
            </a:r>
            <a:r>
              <a:rPr lang="en-US" altLang="en-US" dirty="0" err="1">
                <a:solidFill>
                  <a:schemeClr val="accent6"/>
                </a:solidFill>
              </a:rPr>
              <a:t>proinflammatory</a:t>
            </a:r>
            <a:r>
              <a:rPr lang="en-US" altLang="en-US" dirty="0">
                <a:solidFill>
                  <a:schemeClr val="accent6"/>
                </a:solidFill>
              </a:rPr>
              <a:t> cytokines to OVA peptide </a:t>
            </a:r>
            <a:r>
              <a:rPr lang="en-US" altLang="en-US" dirty="0" err="1">
                <a:solidFill>
                  <a:schemeClr val="accent6"/>
                </a:solidFill>
              </a:rPr>
              <a:t>restimulation</a:t>
            </a:r>
            <a:r>
              <a:rPr lang="en-US" altLang="en-US" dirty="0">
                <a:solidFill>
                  <a:schemeClr val="accent6"/>
                </a:solidFill>
              </a:rPr>
              <a:t> compared with ground </a:t>
            </a:r>
            <a:r>
              <a:rPr lang="en-US" altLang="en-US" dirty="0" smtClean="0">
                <a:solidFill>
                  <a:schemeClr val="accent6"/>
                </a:solidFill>
              </a:rPr>
              <a:t>mice</a:t>
            </a:r>
            <a:endParaRPr lang="en-US" altLang="en-US" dirty="0">
              <a:solidFill>
                <a:schemeClr val="accent6"/>
              </a:solidFill>
            </a:endParaRPr>
          </a:p>
        </p:txBody>
      </p:sp>
      <p:sp>
        <p:nvSpPr>
          <p:cNvPr id="3075" name="Text Box 3"/>
          <p:cNvSpPr txBox="1">
            <a:spLocks noChangeArrowheads="1"/>
          </p:cNvSpPr>
          <p:nvPr/>
        </p:nvSpPr>
        <p:spPr bwMode="auto">
          <a:xfrm>
            <a:off x="519764" y="6339290"/>
            <a:ext cx="6959066" cy="7000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a:tabLst>
                <a:tab pos="723900" algn="l"/>
                <a:tab pos="1447800" algn="l"/>
                <a:tab pos="2171700" algn="l"/>
                <a:tab pos="2895600" algn="l"/>
                <a:tab pos="3619500" algn="l"/>
                <a:tab pos="4343400" algn="l"/>
                <a:tab pos="5067300" algn="l"/>
                <a:tab pos="5791200" algn="l"/>
                <a:tab pos="6515100" algn="l"/>
                <a:tab pos="7239000" algn="l"/>
                <a:tab pos="7962900" algn="l"/>
              </a:tabLst>
              <a:defRPr sz="1400">
                <a:solidFill>
                  <a:srgbClr val="000000"/>
                </a:solidFill>
                <a:latin typeface="arial" panose="020B0604020202020204" pitchFamily="34" charset="0"/>
                <a:ea typeface="ＭＳ Ｐゴシック" panose="020B0600070205080204" pitchFamily="34" charset="-128"/>
              </a:defRPr>
            </a:lvl1pPr>
            <a:lvl2pPr>
              <a:tabLst>
                <a:tab pos="723900" algn="l"/>
                <a:tab pos="1447800" algn="l"/>
                <a:tab pos="2171700" algn="l"/>
                <a:tab pos="2895600" algn="l"/>
                <a:tab pos="3619500" algn="l"/>
                <a:tab pos="4343400" algn="l"/>
                <a:tab pos="5067300" algn="l"/>
                <a:tab pos="5791200" algn="l"/>
                <a:tab pos="6515100" algn="l"/>
                <a:tab pos="7239000" algn="l"/>
                <a:tab pos="7962900" algn="l"/>
              </a:tabLst>
              <a:defRPr sz="1400">
                <a:solidFill>
                  <a:srgbClr val="000000"/>
                </a:solidFill>
                <a:latin typeface="arial" panose="020B0604020202020204" pitchFamily="34" charset="0"/>
                <a:ea typeface="ＭＳ Ｐゴシック" panose="020B0600070205080204" pitchFamily="34" charset="-128"/>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Lst>
              <a:defRPr sz="1400">
                <a:solidFill>
                  <a:srgbClr val="000000"/>
                </a:solidFill>
                <a:latin typeface="arial" panose="020B0604020202020204" pitchFamily="34" charset="0"/>
                <a:ea typeface="ＭＳ Ｐゴシック" panose="020B0600070205080204" pitchFamily="34" charset="-128"/>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Lst>
              <a:defRPr sz="1400">
                <a:solidFill>
                  <a:srgbClr val="000000"/>
                </a:solidFill>
                <a:latin typeface="arial" panose="020B0604020202020204" pitchFamily="34" charset="0"/>
                <a:ea typeface="ＭＳ Ｐゴシック" panose="020B0600070205080204" pitchFamily="34" charset="-128"/>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Lst>
              <a:defRPr sz="1400">
                <a:solidFill>
                  <a:srgbClr val="000000"/>
                </a:solidFill>
                <a:latin typeface="arial" panose="020B0604020202020204" pitchFamily="34" charset="0"/>
                <a:ea typeface="ＭＳ Ｐゴシック" panose="020B0600070205080204" pitchFamily="34" charset="-128"/>
              </a:defRPr>
            </a:lvl5pPr>
            <a:lvl6pPr marL="2514600" indent="-228600" defTabSz="457200" fontAlgn="base">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1400">
                <a:solidFill>
                  <a:srgbClr val="000000"/>
                </a:solidFill>
                <a:latin typeface="arial" panose="020B0604020202020204" pitchFamily="34" charset="0"/>
                <a:ea typeface="ＭＳ Ｐゴシック" panose="020B0600070205080204" pitchFamily="34" charset="-128"/>
              </a:defRPr>
            </a:lvl6pPr>
            <a:lvl7pPr marL="2971800" indent="-228600" defTabSz="457200" fontAlgn="base">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1400">
                <a:solidFill>
                  <a:srgbClr val="000000"/>
                </a:solidFill>
                <a:latin typeface="arial" panose="020B0604020202020204" pitchFamily="34" charset="0"/>
                <a:ea typeface="ＭＳ Ｐゴシック" panose="020B0600070205080204" pitchFamily="34" charset="-128"/>
              </a:defRPr>
            </a:lvl7pPr>
            <a:lvl8pPr marL="3429000" indent="-228600" defTabSz="457200" fontAlgn="base">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1400">
                <a:solidFill>
                  <a:srgbClr val="000000"/>
                </a:solidFill>
                <a:latin typeface="arial" panose="020B0604020202020204" pitchFamily="34" charset="0"/>
                <a:ea typeface="ＭＳ Ｐゴシック" panose="020B0600070205080204" pitchFamily="34" charset="-128"/>
              </a:defRPr>
            </a:lvl8pPr>
            <a:lvl9pPr marL="3886200" indent="-228600" defTabSz="457200" fontAlgn="base">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1400">
                <a:solidFill>
                  <a:srgbClr val="000000"/>
                </a:solidFill>
                <a:latin typeface="arial" panose="020B0604020202020204" pitchFamily="34" charset="0"/>
                <a:ea typeface="ＭＳ Ｐゴシック" panose="020B0600070205080204" pitchFamily="34" charset="-128"/>
              </a:defRPr>
            </a:lvl9pPr>
          </a:lstStyle>
          <a:p>
            <a:r>
              <a:rPr lang="en-US" altLang="en-US" sz="1000" dirty="0">
                <a:solidFill>
                  <a:schemeClr val="tx1"/>
                </a:solidFill>
              </a:rPr>
              <a:t>Published in: Tammy T. Chang; Sandra M. Spurlock; Tara Lynne T. </a:t>
            </a:r>
            <a:r>
              <a:rPr lang="en-US" altLang="en-US" sz="1000" dirty="0" err="1">
                <a:solidFill>
                  <a:schemeClr val="tx1"/>
                </a:solidFill>
              </a:rPr>
              <a:t>Candelario</a:t>
            </a:r>
            <a:r>
              <a:rPr lang="en-US" altLang="en-US" sz="1000" dirty="0">
                <a:solidFill>
                  <a:schemeClr val="tx1"/>
                </a:solidFill>
              </a:rPr>
              <a:t>; S. Marlene </a:t>
            </a:r>
            <a:r>
              <a:rPr lang="en-US" altLang="en-US" sz="1000" dirty="0" err="1">
                <a:solidFill>
                  <a:schemeClr val="tx1"/>
                </a:solidFill>
              </a:rPr>
              <a:t>Grenon</a:t>
            </a:r>
            <a:r>
              <a:rPr lang="en-US" altLang="en-US" sz="1000" dirty="0">
                <a:solidFill>
                  <a:schemeClr val="tx1"/>
                </a:solidFill>
              </a:rPr>
              <a:t>; Millie Hughes-</a:t>
            </a:r>
            <a:r>
              <a:rPr lang="en-US" altLang="en-US" sz="1000" dirty="0" err="1">
                <a:solidFill>
                  <a:schemeClr val="tx1"/>
                </a:solidFill>
              </a:rPr>
              <a:t>Fulford</a:t>
            </a:r>
            <a:r>
              <a:rPr lang="en-US" altLang="en-US" sz="1000" dirty="0">
                <a:solidFill>
                  <a:schemeClr val="tx1"/>
                </a:solidFill>
              </a:rPr>
              <a:t>; </a:t>
            </a:r>
            <a:r>
              <a:rPr lang="en-US" altLang="en-US" sz="1000" i="1" dirty="0">
                <a:solidFill>
                  <a:schemeClr val="tx1"/>
                </a:solidFill>
              </a:rPr>
              <a:t>The FASEB Journal</a:t>
            </a:r>
            <a:r>
              <a:rPr lang="en-US" altLang="en-US" sz="1000" dirty="0">
                <a:solidFill>
                  <a:schemeClr val="tx1"/>
                </a:solidFill>
              </a:rPr>
              <a:t> </a:t>
            </a:r>
            <a:r>
              <a:rPr lang="en-US" altLang="en-US" sz="1000" b="1" dirty="0">
                <a:solidFill>
                  <a:schemeClr val="tx1"/>
                </a:solidFill>
              </a:rPr>
              <a:t> 2015, </a:t>
            </a:r>
            <a:r>
              <a:rPr lang="en-US" altLang="en-US" sz="1000" dirty="0">
                <a:solidFill>
                  <a:schemeClr val="tx1"/>
                </a:solidFill>
              </a:rPr>
              <a:t>29, </a:t>
            </a:r>
            <a:r>
              <a:rPr lang="en-US" altLang="en-US" sz="1000" dirty="0" smtClean="0">
                <a:solidFill>
                  <a:schemeClr val="tx1"/>
                </a:solidFill>
              </a:rPr>
              <a:t>4122-4132. DOI</a:t>
            </a:r>
            <a:r>
              <a:rPr lang="en-US" altLang="en-US" sz="1000" dirty="0">
                <a:solidFill>
                  <a:schemeClr val="tx1"/>
                </a:solidFill>
              </a:rPr>
              <a:t>: </a:t>
            </a:r>
            <a:r>
              <a:rPr lang="en-US" altLang="en-US" sz="1000" dirty="0" smtClean="0">
                <a:solidFill>
                  <a:schemeClr val="tx1"/>
                </a:solidFill>
              </a:rPr>
              <a:t>10.1096/fj.15-275073</a:t>
            </a:r>
            <a:endParaRPr lang="en-US" altLang="en-US" sz="1000" dirty="0">
              <a:solidFill>
                <a:schemeClr val="tx1"/>
              </a:solidFill>
            </a:endParaRPr>
          </a:p>
        </p:txBody>
      </p:sp>
      <p:pic>
        <p:nvPicPr>
          <p:cNvPr id="3076"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01828" y="182326"/>
            <a:ext cx="4598795" cy="6462007"/>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 name="Title 1"/>
          <p:cNvSpPr txBox="1">
            <a:spLocks/>
          </p:cNvSpPr>
          <p:nvPr/>
        </p:nvSpPr>
        <p:spPr bwMode="auto">
          <a:xfrm>
            <a:off x="144379" y="1768441"/>
            <a:ext cx="7334451" cy="14242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l" rtl="0" eaLnBrk="0" fontAlgn="base" hangingPunct="0">
              <a:spcBef>
                <a:spcPct val="0"/>
              </a:spcBef>
              <a:spcAft>
                <a:spcPct val="0"/>
              </a:spcAft>
              <a:defRPr sz="4000" b="1" cap="all">
                <a:solidFill>
                  <a:schemeClr val="bg1"/>
                </a:solidFill>
                <a:latin typeface="+mj-lt"/>
                <a:ea typeface="MS PGothic" pitchFamily="34" charset="-128"/>
                <a:cs typeface="MS PGothic" charset="0"/>
              </a:defRPr>
            </a:lvl1pPr>
            <a:lvl2pPr algn="l" rtl="0" eaLnBrk="0" fontAlgn="base" hangingPunct="0">
              <a:spcBef>
                <a:spcPct val="0"/>
              </a:spcBef>
              <a:spcAft>
                <a:spcPct val="0"/>
              </a:spcAft>
              <a:defRPr sz="2400" b="1">
                <a:solidFill>
                  <a:schemeClr val="bg1"/>
                </a:solidFill>
                <a:latin typeface="Helvetica" pitchFamily="32" charset="0"/>
                <a:ea typeface="MS PGothic" pitchFamily="34" charset="-128"/>
                <a:cs typeface="MS PGothic" charset="0"/>
              </a:defRPr>
            </a:lvl2pPr>
            <a:lvl3pPr algn="l" rtl="0" eaLnBrk="0" fontAlgn="base" hangingPunct="0">
              <a:spcBef>
                <a:spcPct val="0"/>
              </a:spcBef>
              <a:spcAft>
                <a:spcPct val="0"/>
              </a:spcAft>
              <a:defRPr sz="2400" b="1">
                <a:solidFill>
                  <a:schemeClr val="bg1"/>
                </a:solidFill>
                <a:latin typeface="Helvetica" pitchFamily="32" charset="0"/>
                <a:ea typeface="MS PGothic" pitchFamily="34" charset="-128"/>
                <a:cs typeface="MS PGothic" charset="0"/>
              </a:defRPr>
            </a:lvl3pPr>
            <a:lvl4pPr algn="l" rtl="0" eaLnBrk="0" fontAlgn="base" hangingPunct="0">
              <a:spcBef>
                <a:spcPct val="0"/>
              </a:spcBef>
              <a:spcAft>
                <a:spcPct val="0"/>
              </a:spcAft>
              <a:defRPr sz="2400" b="1">
                <a:solidFill>
                  <a:schemeClr val="bg1"/>
                </a:solidFill>
                <a:latin typeface="Helvetica" pitchFamily="32" charset="0"/>
                <a:ea typeface="MS PGothic" pitchFamily="34" charset="-128"/>
                <a:cs typeface="MS PGothic" charset="0"/>
              </a:defRPr>
            </a:lvl4pPr>
            <a:lvl5pPr algn="l" rtl="0" eaLnBrk="0" fontAlgn="base" hangingPunct="0">
              <a:spcBef>
                <a:spcPct val="0"/>
              </a:spcBef>
              <a:spcAft>
                <a:spcPct val="0"/>
              </a:spcAft>
              <a:defRPr sz="2400" b="1">
                <a:solidFill>
                  <a:schemeClr val="bg1"/>
                </a:solidFill>
                <a:latin typeface="Helvetica" pitchFamily="32" charset="0"/>
                <a:ea typeface="MS PGothic" pitchFamily="34" charset="-128"/>
                <a:cs typeface="MS PGothic" charset="0"/>
              </a:defRPr>
            </a:lvl5pPr>
            <a:lvl6pPr marL="457200" algn="l" rtl="0" fontAlgn="base">
              <a:spcBef>
                <a:spcPct val="0"/>
              </a:spcBef>
              <a:spcAft>
                <a:spcPct val="0"/>
              </a:spcAft>
              <a:defRPr sz="2400" b="1">
                <a:solidFill>
                  <a:schemeClr val="bg1"/>
                </a:solidFill>
                <a:latin typeface="Helvetica" pitchFamily="32" charset="0"/>
                <a:ea typeface="ＭＳ Ｐゴシック" pitchFamily="48" charset="-128"/>
              </a:defRPr>
            </a:lvl6pPr>
            <a:lvl7pPr marL="914400" algn="l" rtl="0" fontAlgn="base">
              <a:spcBef>
                <a:spcPct val="0"/>
              </a:spcBef>
              <a:spcAft>
                <a:spcPct val="0"/>
              </a:spcAft>
              <a:defRPr sz="2400" b="1">
                <a:solidFill>
                  <a:schemeClr val="bg1"/>
                </a:solidFill>
                <a:latin typeface="Helvetica" pitchFamily="32" charset="0"/>
                <a:ea typeface="ＭＳ Ｐゴシック" pitchFamily="48" charset="-128"/>
              </a:defRPr>
            </a:lvl7pPr>
            <a:lvl8pPr marL="1371600" algn="l" rtl="0" fontAlgn="base">
              <a:spcBef>
                <a:spcPct val="0"/>
              </a:spcBef>
              <a:spcAft>
                <a:spcPct val="0"/>
              </a:spcAft>
              <a:defRPr sz="2400" b="1">
                <a:solidFill>
                  <a:schemeClr val="bg1"/>
                </a:solidFill>
                <a:latin typeface="Helvetica" pitchFamily="32" charset="0"/>
                <a:ea typeface="ＭＳ Ｐゴシック" pitchFamily="48" charset="-128"/>
              </a:defRPr>
            </a:lvl8pPr>
            <a:lvl9pPr marL="1828800" algn="l" rtl="0" fontAlgn="base">
              <a:spcBef>
                <a:spcPct val="0"/>
              </a:spcBef>
              <a:spcAft>
                <a:spcPct val="0"/>
              </a:spcAft>
              <a:defRPr sz="2400" b="1">
                <a:solidFill>
                  <a:schemeClr val="bg1"/>
                </a:solidFill>
                <a:latin typeface="Helvetica" pitchFamily="32" charset="0"/>
                <a:ea typeface="ＭＳ Ｐゴシック" pitchFamily="48" charset="-128"/>
              </a:defRPr>
            </a:lvl9pPr>
          </a:lstStyle>
          <a:p>
            <a:pPr>
              <a:defRPr/>
            </a:pPr>
            <a:r>
              <a:rPr lang="en-US" sz="2400" b="0" i="1" kern="0" cap="none" dirty="0">
                <a:solidFill>
                  <a:schemeClr val="tx1"/>
                </a:solidFill>
                <a:effectLst>
                  <a:outerShdw blurRad="38100" dist="38100" dir="2700000" algn="tl">
                    <a:srgbClr val="000000">
                      <a:alpha val="43137"/>
                    </a:srgbClr>
                  </a:outerShdw>
                </a:effectLst>
                <a:latin typeface="Tahoma"/>
                <a:cs typeface="Arial" panose="020B0604020202020204" pitchFamily="34" charset="0"/>
              </a:rPr>
              <a:t>I</a:t>
            </a:r>
            <a:r>
              <a:rPr lang="en-US" sz="2400" b="0" i="1" kern="0" cap="none" dirty="0" smtClean="0">
                <a:solidFill>
                  <a:schemeClr val="tx1"/>
                </a:solidFill>
                <a:effectLst>
                  <a:outerShdw blurRad="38100" dist="38100" dir="2700000" algn="tl">
                    <a:srgbClr val="000000">
                      <a:alpha val="43137"/>
                    </a:srgbClr>
                  </a:outerShdw>
                </a:effectLst>
                <a:latin typeface="Tahoma"/>
                <a:cs typeface="Arial" panose="020B0604020202020204" pitchFamily="34" charset="0"/>
              </a:rPr>
              <a:t>n </a:t>
            </a:r>
            <a:r>
              <a:rPr lang="en-US" sz="2400" b="0" i="1" kern="0" cap="none" dirty="0">
                <a:solidFill>
                  <a:schemeClr val="tx1"/>
                </a:solidFill>
                <a:effectLst>
                  <a:outerShdw blurRad="38100" dist="38100" dir="2700000" algn="tl">
                    <a:srgbClr val="000000">
                      <a:alpha val="43137"/>
                    </a:srgbClr>
                  </a:outerShdw>
                </a:effectLst>
                <a:latin typeface="Tahoma"/>
                <a:cs typeface="Arial" panose="020B0604020202020204" pitchFamily="34" charset="0"/>
              </a:rPr>
              <a:t>vivo </a:t>
            </a:r>
            <a:r>
              <a:rPr lang="en-US" sz="2400" b="0" kern="0" cap="none" dirty="0">
                <a:solidFill>
                  <a:schemeClr val="tx1"/>
                </a:solidFill>
                <a:effectLst>
                  <a:outerShdw blurRad="38100" dist="38100" dir="2700000" algn="tl">
                    <a:srgbClr val="000000">
                      <a:alpha val="43137"/>
                    </a:srgbClr>
                  </a:outerShdw>
                </a:effectLst>
                <a:latin typeface="Tahoma"/>
                <a:cs typeface="Arial" panose="020B0604020202020204" pitchFamily="34" charset="0"/>
              </a:rPr>
              <a:t>antigen-specific CD4 T-cell response </a:t>
            </a:r>
            <a:r>
              <a:rPr lang="en-US" sz="2400" b="0" kern="0" cap="none" dirty="0" smtClean="0">
                <a:solidFill>
                  <a:schemeClr val="tx1"/>
                </a:solidFill>
                <a:effectLst>
                  <a:outerShdw blurRad="38100" dist="38100" dir="2700000" algn="tl">
                    <a:srgbClr val="000000">
                      <a:alpha val="43137"/>
                    </a:srgbClr>
                  </a:outerShdw>
                </a:effectLst>
                <a:latin typeface="Tahoma"/>
                <a:cs typeface="Arial" panose="020B0604020202020204" pitchFamily="34" charset="0"/>
              </a:rPr>
              <a:t>in mice induced </a:t>
            </a:r>
            <a:r>
              <a:rPr lang="en-US" sz="2400" b="0" kern="0" cap="none" dirty="0">
                <a:solidFill>
                  <a:schemeClr val="tx1"/>
                </a:solidFill>
                <a:effectLst>
                  <a:outerShdw blurRad="38100" dist="38100" dir="2700000" algn="tl">
                    <a:srgbClr val="000000">
                      <a:alpha val="43137"/>
                    </a:srgbClr>
                  </a:outerShdw>
                </a:effectLst>
                <a:latin typeface="Tahoma"/>
                <a:cs typeface="Arial" panose="020B0604020202020204" pitchFamily="34" charset="0"/>
              </a:rPr>
              <a:t>during </a:t>
            </a:r>
            <a:r>
              <a:rPr lang="en-US" sz="2400" b="0" kern="0" cap="none" dirty="0" smtClean="0">
                <a:solidFill>
                  <a:schemeClr val="tx1"/>
                </a:solidFill>
                <a:effectLst>
                  <a:outerShdw blurRad="38100" dist="38100" dir="2700000" algn="tl">
                    <a:srgbClr val="000000">
                      <a:alpha val="43137"/>
                    </a:srgbClr>
                  </a:outerShdw>
                </a:effectLst>
                <a:latin typeface="Tahoma"/>
                <a:cs typeface="Arial" panose="020B0604020202020204" pitchFamily="34" charset="0"/>
              </a:rPr>
              <a:t>spaceflight showed </a:t>
            </a:r>
          </a:p>
          <a:p>
            <a:pPr marL="342900" indent="-342900">
              <a:buFont typeface="Arial" panose="020B0604020202020204" pitchFamily="34" charset="0"/>
              <a:buChar char="•"/>
              <a:defRPr/>
            </a:pPr>
            <a:r>
              <a:rPr lang="en-US" sz="2400" b="0" kern="0" cap="none" dirty="0" smtClean="0">
                <a:solidFill>
                  <a:schemeClr val="tx1"/>
                </a:solidFill>
                <a:effectLst>
                  <a:outerShdw blurRad="38100" dist="38100" dir="2700000" algn="tl">
                    <a:srgbClr val="000000">
                      <a:alpha val="43137"/>
                    </a:srgbClr>
                  </a:outerShdw>
                </a:effectLst>
                <a:latin typeface="Tahoma"/>
                <a:cs typeface="Arial" panose="020B0604020202020204" pitchFamily="34" charset="0"/>
              </a:rPr>
              <a:t>disrupted </a:t>
            </a:r>
            <a:r>
              <a:rPr lang="en-US" sz="2400" b="0" kern="0" cap="none" dirty="0">
                <a:solidFill>
                  <a:schemeClr val="tx1"/>
                </a:solidFill>
                <a:effectLst>
                  <a:outerShdw blurRad="38100" dist="38100" dir="2700000" algn="tl">
                    <a:srgbClr val="000000">
                      <a:alpha val="43137"/>
                    </a:srgbClr>
                  </a:outerShdw>
                </a:effectLst>
                <a:latin typeface="Tahoma"/>
                <a:cs typeface="Arial" panose="020B0604020202020204" pitchFamily="34" charset="0"/>
              </a:rPr>
              <a:t>induction of T-cell </a:t>
            </a:r>
            <a:r>
              <a:rPr lang="en-US" sz="2400" b="0" kern="0" cap="none" dirty="0" smtClean="0">
                <a:solidFill>
                  <a:schemeClr val="tx1"/>
                </a:solidFill>
                <a:effectLst>
                  <a:outerShdw blurRad="38100" dist="38100" dir="2700000" algn="tl">
                    <a:srgbClr val="000000">
                      <a:alpha val="43137"/>
                    </a:srgbClr>
                  </a:outerShdw>
                </a:effectLst>
                <a:latin typeface="Tahoma"/>
                <a:cs typeface="Arial" panose="020B0604020202020204" pitchFamily="34" charset="0"/>
              </a:rPr>
              <a:t>tolerance</a:t>
            </a:r>
          </a:p>
          <a:p>
            <a:pPr marL="342900" indent="-342900">
              <a:buFont typeface="Arial" panose="020B0604020202020204" pitchFamily="34" charset="0"/>
              <a:buChar char="•"/>
              <a:defRPr/>
            </a:pPr>
            <a:r>
              <a:rPr lang="en-US" sz="2400" b="0" kern="0" cap="none" dirty="0" smtClean="0">
                <a:solidFill>
                  <a:schemeClr val="tx1"/>
                </a:solidFill>
                <a:effectLst>
                  <a:outerShdw blurRad="38100" dist="38100" dir="2700000" algn="tl">
                    <a:srgbClr val="000000">
                      <a:alpha val="43137"/>
                    </a:srgbClr>
                  </a:outerShdw>
                </a:effectLst>
                <a:latin typeface="Tahoma"/>
                <a:cs typeface="Arial" panose="020B0604020202020204" pitchFamily="34" charset="0"/>
              </a:rPr>
              <a:t>impaired </a:t>
            </a:r>
            <a:r>
              <a:rPr lang="en-US" sz="2400" b="0" kern="0" cap="none" dirty="0">
                <a:solidFill>
                  <a:schemeClr val="tx1"/>
                </a:solidFill>
                <a:effectLst>
                  <a:outerShdw blurRad="38100" dist="38100" dir="2700000" algn="tl">
                    <a:srgbClr val="000000">
                      <a:alpha val="43137"/>
                    </a:srgbClr>
                  </a:outerShdw>
                </a:effectLst>
                <a:latin typeface="Tahoma"/>
                <a:cs typeface="Arial" panose="020B0604020202020204" pitchFamily="34" charset="0"/>
              </a:rPr>
              <a:t>maintenance of memory T-cell </a:t>
            </a:r>
            <a:r>
              <a:rPr lang="en-US" sz="2400" b="0" kern="0" cap="none" dirty="0" smtClean="0">
                <a:solidFill>
                  <a:schemeClr val="tx1"/>
                </a:solidFill>
                <a:effectLst>
                  <a:outerShdw blurRad="38100" dist="38100" dir="2700000" algn="tl">
                    <a:srgbClr val="000000">
                      <a:alpha val="43137"/>
                    </a:srgbClr>
                  </a:outerShdw>
                </a:effectLst>
                <a:latin typeface="Tahoma"/>
                <a:cs typeface="Arial" panose="020B0604020202020204" pitchFamily="34" charset="0"/>
              </a:rPr>
              <a:t>homeostasis</a:t>
            </a:r>
          </a:p>
          <a:p>
            <a:pPr marL="342900" indent="-342900">
              <a:buFont typeface="Arial" panose="020B0604020202020204" pitchFamily="34" charset="0"/>
              <a:buChar char="•"/>
              <a:defRPr/>
            </a:pPr>
            <a:r>
              <a:rPr lang="en-US" sz="2400" b="0" kern="0" cap="none" dirty="0" smtClean="0">
                <a:solidFill>
                  <a:schemeClr val="tx1"/>
                </a:solidFill>
                <a:effectLst>
                  <a:outerShdw blurRad="38100" dist="38100" dir="2700000" algn="tl">
                    <a:srgbClr val="000000">
                      <a:alpha val="43137"/>
                    </a:srgbClr>
                  </a:outerShdw>
                </a:effectLst>
                <a:latin typeface="Tahoma"/>
                <a:cs typeface="Arial" panose="020B0604020202020204" pitchFamily="34" charset="0"/>
              </a:rPr>
              <a:t>led </a:t>
            </a:r>
            <a:r>
              <a:rPr lang="en-US" sz="2400" b="0" kern="0" cap="none" dirty="0">
                <a:solidFill>
                  <a:schemeClr val="tx1"/>
                </a:solidFill>
                <a:effectLst>
                  <a:outerShdw blurRad="38100" dist="38100" dir="2700000" algn="tl">
                    <a:srgbClr val="000000">
                      <a:alpha val="43137"/>
                    </a:srgbClr>
                  </a:outerShdw>
                </a:effectLst>
                <a:latin typeface="Tahoma"/>
                <a:cs typeface="Arial" panose="020B0604020202020204" pitchFamily="34" charset="0"/>
              </a:rPr>
              <a:t>to the development of a heightened inflammatory response.</a:t>
            </a:r>
            <a:endParaRPr lang="fr-FR" sz="2400" kern="0" cap="none" dirty="0">
              <a:solidFill>
                <a:schemeClr val="tx1"/>
              </a:solidFill>
              <a:effectLst>
                <a:outerShdw blurRad="38100" dist="38100" dir="2700000" algn="tl">
                  <a:srgbClr val="000000">
                    <a:alpha val="43137"/>
                  </a:srgbClr>
                </a:outerShdw>
              </a:effectLst>
              <a:cs typeface="Arial" panose="020B0604020202020204" pitchFamily="34" charset="0"/>
            </a:endParaRPr>
          </a:p>
        </p:txBody>
      </p:sp>
      <p:pic>
        <p:nvPicPr>
          <p:cNvPr id="7" name="Picture 4" descr="Study Icon"/>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72207" y="152294"/>
            <a:ext cx="1301410" cy="13014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93950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11256" y="1837882"/>
            <a:ext cx="9054444" cy="42447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 Box 5"/>
          <p:cNvSpPr txBox="1">
            <a:spLocks noChangeArrowheads="1"/>
          </p:cNvSpPr>
          <p:nvPr/>
        </p:nvSpPr>
        <p:spPr bwMode="auto">
          <a:xfrm>
            <a:off x="44779" y="1579369"/>
            <a:ext cx="12192000" cy="329081"/>
          </a:xfrm>
          <a:prstGeom prst="rect">
            <a:avLst/>
          </a:prstGeom>
          <a:noFill/>
          <a:ln w="9525">
            <a:noFill/>
            <a:miter lim="800000"/>
            <a:headEnd/>
            <a:tailEnd/>
          </a:ln>
        </p:spPr>
        <p:txBody>
          <a:bodyPr wrap="square" lIns="82059" tIns="41029" rIns="82059" bIns="41029">
            <a:spAutoFit/>
          </a:bodyPr>
          <a:lstStyle/>
          <a:p>
            <a:pPr algn="ctr">
              <a:spcBef>
                <a:spcPct val="50000"/>
              </a:spcBef>
            </a:pPr>
            <a:r>
              <a:rPr lang="en-US" sz="1600" dirty="0">
                <a:solidFill>
                  <a:schemeClr val="accent6"/>
                </a:solidFill>
              </a:rPr>
              <a:t>Secreted Cytokine Profiles:  Mean ISS Data (n=23), 48hr Culture – PMA/I Stimulation</a:t>
            </a:r>
          </a:p>
        </p:txBody>
      </p:sp>
      <p:sp>
        <p:nvSpPr>
          <p:cNvPr id="10" name="Title 1"/>
          <p:cNvSpPr txBox="1">
            <a:spLocks/>
          </p:cNvSpPr>
          <p:nvPr/>
        </p:nvSpPr>
        <p:spPr bwMode="auto">
          <a:xfrm>
            <a:off x="1982804" y="11990"/>
            <a:ext cx="10209196" cy="133902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l" rtl="0" eaLnBrk="0" fontAlgn="base" hangingPunct="0">
              <a:spcBef>
                <a:spcPct val="0"/>
              </a:spcBef>
              <a:spcAft>
                <a:spcPct val="0"/>
              </a:spcAft>
              <a:defRPr sz="4000" b="1" cap="all">
                <a:solidFill>
                  <a:schemeClr val="bg1"/>
                </a:solidFill>
                <a:latin typeface="+mj-lt"/>
                <a:ea typeface="MS PGothic" pitchFamily="34" charset="-128"/>
                <a:cs typeface="MS PGothic" charset="0"/>
              </a:defRPr>
            </a:lvl1pPr>
            <a:lvl2pPr algn="l" rtl="0" eaLnBrk="0" fontAlgn="base" hangingPunct="0">
              <a:spcBef>
                <a:spcPct val="0"/>
              </a:spcBef>
              <a:spcAft>
                <a:spcPct val="0"/>
              </a:spcAft>
              <a:defRPr sz="2400" b="1">
                <a:solidFill>
                  <a:schemeClr val="bg1"/>
                </a:solidFill>
                <a:latin typeface="Helvetica" pitchFamily="32" charset="0"/>
                <a:ea typeface="MS PGothic" pitchFamily="34" charset="-128"/>
                <a:cs typeface="MS PGothic" charset="0"/>
              </a:defRPr>
            </a:lvl2pPr>
            <a:lvl3pPr algn="l" rtl="0" eaLnBrk="0" fontAlgn="base" hangingPunct="0">
              <a:spcBef>
                <a:spcPct val="0"/>
              </a:spcBef>
              <a:spcAft>
                <a:spcPct val="0"/>
              </a:spcAft>
              <a:defRPr sz="2400" b="1">
                <a:solidFill>
                  <a:schemeClr val="bg1"/>
                </a:solidFill>
                <a:latin typeface="Helvetica" pitchFamily="32" charset="0"/>
                <a:ea typeface="MS PGothic" pitchFamily="34" charset="-128"/>
                <a:cs typeface="MS PGothic" charset="0"/>
              </a:defRPr>
            </a:lvl3pPr>
            <a:lvl4pPr algn="l" rtl="0" eaLnBrk="0" fontAlgn="base" hangingPunct="0">
              <a:spcBef>
                <a:spcPct val="0"/>
              </a:spcBef>
              <a:spcAft>
                <a:spcPct val="0"/>
              </a:spcAft>
              <a:defRPr sz="2400" b="1">
                <a:solidFill>
                  <a:schemeClr val="bg1"/>
                </a:solidFill>
                <a:latin typeface="Helvetica" pitchFamily="32" charset="0"/>
                <a:ea typeface="MS PGothic" pitchFamily="34" charset="-128"/>
                <a:cs typeface="MS PGothic" charset="0"/>
              </a:defRPr>
            </a:lvl4pPr>
            <a:lvl5pPr algn="l" rtl="0" eaLnBrk="0" fontAlgn="base" hangingPunct="0">
              <a:spcBef>
                <a:spcPct val="0"/>
              </a:spcBef>
              <a:spcAft>
                <a:spcPct val="0"/>
              </a:spcAft>
              <a:defRPr sz="2400" b="1">
                <a:solidFill>
                  <a:schemeClr val="bg1"/>
                </a:solidFill>
                <a:latin typeface="Helvetica" pitchFamily="32" charset="0"/>
                <a:ea typeface="MS PGothic" pitchFamily="34" charset="-128"/>
                <a:cs typeface="MS PGothic" charset="0"/>
              </a:defRPr>
            </a:lvl5pPr>
            <a:lvl6pPr marL="457200" algn="l" rtl="0" fontAlgn="base">
              <a:spcBef>
                <a:spcPct val="0"/>
              </a:spcBef>
              <a:spcAft>
                <a:spcPct val="0"/>
              </a:spcAft>
              <a:defRPr sz="2400" b="1">
                <a:solidFill>
                  <a:schemeClr val="bg1"/>
                </a:solidFill>
                <a:latin typeface="Helvetica" pitchFamily="32" charset="0"/>
                <a:ea typeface="ＭＳ Ｐゴシック" pitchFamily="48" charset="-128"/>
              </a:defRPr>
            </a:lvl6pPr>
            <a:lvl7pPr marL="914400" algn="l" rtl="0" fontAlgn="base">
              <a:spcBef>
                <a:spcPct val="0"/>
              </a:spcBef>
              <a:spcAft>
                <a:spcPct val="0"/>
              </a:spcAft>
              <a:defRPr sz="2400" b="1">
                <a:solidFill>
                  <a:schemeClr val="bg1"/>
                </a:solidFill>
                <a:latin typeface="Helvetica" pitchFamily="32" charset="0"/>
                <a:ea typeface="ＭＳ Ｐゴシック" pitchFamily="48" charset="-128"/>
              </a:defRPr>
            </a:lvl7pPr>
            <a:lvl8pPr marL="1371600" algn="l" rtl="0" fontAlgn="base">
              <a:spcBef>
                <a:spcPct val="0"/>
              </a:spcBef>
              <a:spcAft>
                <a:spcPct val="0"/>
              </a:spcAft>
              <a:defRPr sz="2400" b="1">
                <a:solidFill>
                  <a:schemeClr val="bg1"/>
                </a:solidFill>
                <a:latin typeface="Helvetica" pitchFamily="32" charset="0"/>
                <a:ea typeface="ＭＳ Ｐゴシック" pitchFamily="48" charset="-128"/>
              </a:defRPr>
            </a:lvl8pPr>
            <a:lvl9pPr marL="1828800" algn="l" rtl="0" fontAlgn="base">
              <a:spcBef>
                <a:spcPct val="0"/>
              </a:spcBef>
              <a:spcAft>
                <a:spcPct val="0"/>
              </a:spcAft>
              <a:defRPr sz="2400" b="1">
                <a:solidFill>
                  <a:schemeClr val="bg1"/>
                </a:solidFill>
                <a:latin typeface="Helvetica" pitchFamily="32" charset="0"/>
                <a:ea typeface="ＭＳ Ｐゴシック" pitchFamily="48" charset="-128"/>
              </a:defRPr>
            </a:lvl9pPr>
          </a:lstStyle>
          <a:p>
            <a:pPr algn="ctr">
              <a:defRPr/>
            </a:pPr>
            <a:r>
              <a:rPr lang="en-US" sz="2133" b="0" kern="0" cap="none" dirty="0">
                <a:solidFill>
                  <a:schemeClr val="tx1"/>
                </a:solidFill>
                <a:effectLst>
                  <a:outerShdw blurRad="38100" dist="38100" dir="2700000" algn="tl">
                    <a:srgbClr val="000000">
                      <a:alpha val="43137"/>
                    </a:srgbClr>
                  </a:outerShdw>
                </a:effectLst>
                <a:latin typeface="Tahoma"/>
                <a:cs typeface="Arial" panose="020B0604020202020204" pitchFamily="34" charset="0"/>
              </a:rPr>
              <a:t>Evidence of functional insufficiency of the human immune system in producing cytokines in space—</a:t>
            </a:r>
          </a:p>
          <a:p>
            <a:pPr algn="ctr">
              <a:defRPr/>
            </a:pPr>
            <a:r>
              <a:rPr lang="en-US" sz="2133" b="0" kern="0" cap="none" dirty="0">
                <a:solidFill>
                  <a:schemeClr val="tx1"/>
                </a:solidFill>
                <a:effectLst>
                  <a:outerShdw blurRad="38100" dist="38100" dir="2700000" algn="tl">
                    <a:srgbClr val="000000">
                      <a:alpha val="43137"/>
                    </a:srgbClr>
                  </a:outerShdw>
                </a:effectLst>
                <a:latin typeface="Tahoma"/>
                <a:cs typeface="Arial" panose="020B0604020202020204" pitchFamily="34" charset="0"/>
              </a:rPr>
              <a:t>even though </a:t>
            </a:r>
            <a:r>
              <a:rPr lang="fr-FR" sz="2133" kern="0" cap="none" dirty="0" err="1">
                <a:solidFill>
                  <a:schemeClr val="tx1"/>
                </a:solidFill>
                <a:effectLst>
                  <a:outerShdw blurRad="38100" dist="38100" dir="2700000" algn="tl">
                    <a:srgbClr val="000000">
                      <a:alpha val="43137"/>
                    </a:srgbClr>
                  </a:outerShdw>
                </a:effectLst>
                <a:cs typeface="Arial" panose="020B0604020202020204" pitchFamily="34" charset="0"/>
              </a:rPr>
              <a:t>leukocyte</a:t>
            </a:r>
            <a:r>
              <a:rPr lang="fr-FR" sz="2133" kern="0" cap="none" dirty="0">
                <a:solidFill>
                  <a:schemeClr val="tx1"/>
                </a:solidFill>
                <a:effectLst>
                  <a:outerShdw blurRad="38100" dist="38100" dir="2700000" algn="tl">
                    <a:srgbClr val="000000">
                      <a:alpha val="43137"/>
                    </a:srgbClr>
                  </a:outerShdw>
                </a:effectLst>
                <a:cs typeface="Arial" panose="020B0604020202020204" pitchFamily="34" charset="0"/>
              </a:rPr>
              <a:t>, lymphocyte and T-</a:t>
            </a:r>
            <a:r>
              <a:rPr lang="fr-FR" sz="2133" kern="0" cap="none" dirty="0" err="1">
                <a:solidFill>
                  <a:schemeClr val="tx1"/>
                </a:solidFill>
                <a:effectLst>
                  <a:outerShdw blurRad="38100" dist="38100" dir="2700000" algn="tl">
                    <a:srgbClr val="000000">
                      <a:alpha val="43137"/>
                    </a:srgbClr>
                  </a:outerShdw>
                </a:effectLst>
                <a:cs typeface="Arial" panose="020B0604020202020204" pitchFamily="34" charset="0"/>
              </a:rPr>
              <a:t>cell</a:t>
            </a:r>
            <a:r>
              <a:rPr lang="fr-FR" sz="2133" kern="0" cap="none" dirty="0">
                <a:solidFill>
                  <a:schemeClr val="tx1"/>
                </a:solidFill>
                <a:effectLst>
                  <a:outerShdw blurRad="38100" dist="38100" dir="2700000" algn="tl">
                    <a:srgbClr val="000000">
                      <a:alpha val="43137"/>
                    </a:srgbClr>
                  </a:outerShdw>
                </a:effectLst>
                <a:cs typeface="Arial" panose="020B0604020202020204" pitchFamily="34" charset="0"/>
              </a:rPr>
              <a:t> </a:t>
            </a:r>
            <a:r>
              <a:rPr lang="fr-FR" sz="2133" kern="0" cap="none" dirty="0" err="1">
                <a:solidFill>
                  <a:schemeClr val="tx1"/>
                </a:solidFill>
                <a:effectLst>
                  <a:outerShdw blurRad="38100" dist="38100" dir="2700000" algn="tl">
                    <a:srgbClr val="000000">
                      <a:alpha val="43137"/>
                    </a:srgbClr>
                  </a:outerShdw>
                </a:effectLst>
                <a:cs typeface="Arial" panose="020B0604020202020204" pitchFamily="34" charset="0"/>
              </a:rPr>
              <a:t>counts</a:t>
            </a:r>
            <a:r>
              <a:rPr lang="fr-FR" sz="2133" kern="0" cap="none" dirty="0">
                <a:solidFill>
                  <a:schemeClr val="tx1"/>
                </a:solidFill>
                <a:effectLst>
                  <a:outerShdw blurRad="38100" dist="38100" dir="2700000" algn="tl">
                    <a:srgbClr val="000000">
                      <a:alpha val="43137"/>
                    </a:srgbClr>
                  </a:outerShdw>
                </a:effectLst>
                <a:cs typeface="Arial" panose="020B0604020202020204" pitchFamily="34" charset="0"/>
              </a:rPr>
              <a:t> are </a:t>
            </a:r>
            <a:r>
              <a:rPr lang="fr-FR" sz="2133" kern="0" cap="none" dirty="0" err="1">
                <a:solidFill>
                  <a:schemeClr val="tx1"/>
                </a:solidFill>
                <a:effectLst>
                  <a:outerShdw blurRad="38100" dist="38100" dir="2700000" algn="tl">
                    <a:srgbClr val="000000">
                      <a:alpha val="43137"/>
                    </a:srgbClr>
                  </a:outerShdw>
                </a:effectLst>
                <a:cs typeface="Arial" panose="020B0604020202020204" pitchFamily="34" charset="0"/>
              </a:rPr>
              <a:t>unchanged</a:t>
            </a:r>
            <a:r>
              <a:rPr lang="fr-FR" sz="2133" kern="0" cap="none" dirty="0">
                <a:solidFill>
                  <a:schemeClr val="tx1"/>
                </a:solidFill>
                <a:effectLst>
                  <a:outerShdw blurRad="38100" dist="38100" dir="2700000" algn="tl">
                    <a:srgbClr val="000000">
                      <a:alpha val="43137"/>
                    </a:srgbClr>
                  </a:outerShdw>
                </a:effectLst>
                <a:cs typeface="Arial" panose="020B0604020202020204" pitchFamily="34" charset="0"/>
              </a:rPr>
              <a:t>.</a:t>
            </a:r>
          </a:p>
          <a:p>
            <a:pPr algn="ctr">
              <a:defRPr/>
            </a:pPr>
            <a:r>
              <a:rPr lang="fr-FR" sz="2000" b="0" kern="0" cap="none" dirty="0">
                <a:solidFill>
                  <a:schemeClr val="tx1"/>
                </a:solidFill>
                <a:effectLst>
                  <a:outerShdw blurRad="38100" dist="38100" dir="2700000" algn="tl">
                    <a:srgbClr val="000000">
                      <a:alpha val="43137"/>
                    </a:srgbClr>
                  </a:outerShdw>
                </a:effectLst>
                <a:cs typeface="Arial" panose="020B0604020202020204" pitchFamily="34" charset="0"/>
              </a:rPr>
              <a:t>(And </a:t>
            </a:r>
            <a:r>
              <a:rPr lang="fr-FR" sz="2000" b="0" kern="0" cap="none" dirty="0" err="1">
                <a:solidFill>
                  <a:schemeClr val="tx1"/>
                </a:solidFill>
                <a:effectLst>
                  <a:outerShdw blurRad="38100" dist="38100" dir="2700000" algn="tl">
                    <a:srgbClr val="000000">
                      <a:alpha val="43137"/>
                    </a:srgbClr>
                  </a:outerShdw>
                </a:effectLst>
                <a:cs typeface="Arial" panose="020B0604020202020204" pitchFamily="34" charset="0"/>
              </a:rPr>
              <a:t>crewmembers</a:t>
            </a:r>
            <a:r>
              <a:rPr lang="fr-FR" sz="2000" b="0" kern="0" cap="none" dirty="0">
                <a:solidFill>
                  <a:schemeClr val="tx1"/>
                </a:solidFill>
                <a:effectLst>
                  <a:outerShdw blurRad="38100" dist="38100" dir="2700000" algn="tl">
                    <a:srgbClr val="000000">
                      <a:alpha val="43137"/>
                    </a:srgbClr>
                  </a:outerShdw>
                </a:effectLst>
                <a:cs typeface="Arial" panose="020B0604020202020204" pitchFamily="34" charset="0"/>
              </a:rPr>
              <a:t> </a:t>
            </a:r>
            <a:r>
              <a:rPr lang="fr-FR" sz="2000" b="0" kern="0" cap="none" dirty="0" err="1">
                <a:solidFill>
                  <a:schemeClr val="tx1"/>
                </a:solidFill>
                <a:effectLst>
                  <a:outerShdw blurRad="38100" dist="38100" dir="2700000" algn="tl">
                    <a:srgbClr val="000000">
                      <a:alpha val="43137"/>
                    </a:srgbClr>
                  </a:outerShdw>
                </a:effectLst>
                <a:cs typeface="Arial" panose="020B0604020202020204" pitchFamily="34" charset="0"/>
              </a:rPr>
              <a:t>don’t</a:t>
            </a:r>
            <a:r>
              <a:rPr lang="fr-FR" sz="2000" b="0" kern="0" cap="none" dirty="0">
                <a:solidFill>
                  <a:schemeClr val="tx1"/>
                </a:solidFill>
                <a:effectLst>
                  <a:outerShdw blurRad="38100" dist="38100" dir="2700000" algn="tl">
                    <a:srgbClr val="000000">
                      <a:alpha val="43137"/>
                    </a:srgbClr>
                  </a:outerShdw>
                </a:effectLst>
                <a:cs typeface="Arial" panose="020B0604020202020204" pitchFamily="34" charset="0"/>
              </a:rPr>
              <a:t>  </a:t>
            </a:r>
            <a:r>
              <a:rPr lang="fr-FR" sz="2000" b="0" kern="0" cap="none" dirty="0" err="1">
                <a:solidFill>
                  <a:schemeClr val="tx1"/>
                </a:solidFill>
                <a:effectLst>
                  <a:outerShdw blurRad="38100" dist="38100" dir="2700000" algn="tl">
                    <a:srgbClr val="000000">
                      <a:alpha val="43137"/>
                    </a:srgbClr>
                  </a:outerShdw>
                </a:effectLst>
                <a:cs typeface="Arial" panose="020B0604020202020204" pitchFamily="34" charset="0"/>
              </a:rPr>
              <a:t>get</a:t>
            </a:r>
            <a:r>
              <a:rPr lang="fr-FR" sz="2000" b="0" kern="0" cap="none" dirty="0">
                <a:solidFill>
                  <a:schemeClr val="tx1"/>
                </a:solidFill>
                <a:effectLst>
                  <a:outerShdw blurRad="38100" dist="38100" dir="2700000" algn="tl">
                    <a:srgbClr val="000000">
                      <a:alpha val="43137"/>
                    </a:srgbClr>
                  </a:outerShdw>
                </a:effectLst>
                <a:cs typeface="Arial" panose="020B0604020202020204" pitchFamily="34" charset="0"/>
              </a:rPr>
              <a:t> </a:t>
            </a:r>
            <a:r>
              <a:rPr lang="fr-FR" sz="2000" b="0" kern="0" cap="none" dirty="0" err="1">
                <a:solidFill>
                  <a:schemeClr val="tx1"/>
                </a:solidFill>
                <a:effectLst>
                  <a:outerShdw blurRad="38100" dist="38100" dir="2700000" algn="tl">
                    <a:srgbClr val="000000">
                      <a:alpha val="43137"/>
                    </a:srgbClr>
                  </a:outerShdw>
                </a:effectLst>
                <a:cs typeface="Arial" panose="020B0604020202020204" pitchFamily="34" charset="0"/>
              </a:rPr>
              <a:t>sick</a:t>
            </a:r>
            <a:r>
              <a:rPr lang="fr-FR" sz="2000" b="0" kern="0" cap="none" dirty="0">
                <a:solidFill>
                  <a:schemeClr val="tx1"/>
                </a:solidFill>
                <a:effectLst>
                  <a:outerShdw blurRad="38100" dist="38100" dir="2700000" algn="tl">
                    <a:srgbClr val="000000">
                      <a:alpha val="43137"/>
                    </a:srgbClr>
                  </a:outerShdw>
                </a:effectLst>
                <a:cs typeface="Arial" panose="020B0604020202020204" pitchFamily="34" charset="0"/>
              </a:rPr>
              <a:t>.)</a:t>
            </a:r>
          </a:p>
        </p:txBody>
      </p:sp>
      <p:sp>
        <p:nvSpPr>
          <p:cNvPr id="11" name="Rectangle 10"/>
          <p:cNvSpPr/>
          <p:nvPr/>
        </p:nvSpPr>
        <p:spPr>
          <a:xfrm>
            <a:off x="233111" y="6082613"/>
            <a:ext cx="11815336" cy="543867"/>
          </a:xfrm>
          <a:prstGeom prst="rect">
            <a:avLst/>
          </a:prstGeom>
        </p:spPr>
        <p:txBody>
          <a:bodyPr wrap="square">
            <a:spAutoFit/>
          </a:bodyPr>
          <a:lstStyle/>
          <a:p>
            <a:r>
              <a:rPr lang="en-US" sz="1467" dirty="0" err="1"/>
              <a:t>Crucian</a:t>
            </a:r>
            <a:r>
              <a:rPr lang="en-US" sz="1467" dirty="0"/>
              <a:t> BE, Stowe RP, Mehta SK, </a:t>
            </a:r>
            <a:r>
              <a:rPr lang="en-US" sz="1467" dirty="0" err="1"/>
              <a:t>Quiriarte</a:t>
            </a:r>
            <a:r>
              <a:rPr lang="en-US" sz="1467" dirty="0"/>
              <a:t> HD, Pierson DL, </a:t>
            </a:r>
            <a:r>
              <a:rPr lang="en-US" sz="1467" dirty="0" err="1"/>
              <a:t>Sams</a:t>
            </a:r>
            <a:r>
              <a:rPr lang="en-US" sz="1467" dirty="0"/>
              <a:t> CF.  Alterations in adaptive immunity persist during long-duration spaceflight. </a:t>
            </a:r>
            <a:r>
              <a:rPr lang="en-US" sz="1467" dirty="0" err="1"/>
              <a:t>npj</a:t>
            </a:r>
            <a:r>
              <a:rPr lang="en-US" sz="1467" dirty="0"/>
              <a:t> Microgravity. 2015 September 3; 1: 15013. DOI: 10.1038/npjmgrav.2015.13. </a:t>
            </a:r>
          </a:p>
        </p:txBody>
      </p:sp>
      <p:pic>
        <p:nvPicPr>
          <p:cNvPr id="6" name="Picture 6" descr="Study Icon"/>
          <p:cNvPicPr>
            <a:picLocks noChangeAspect="1" noChangeArrowheads="1"/>
          </p:cNvPicPr>
          <p:nvPr/>
        </p:nvPicPr>
        <p:blipFill>
          <a:blip r:embed="rId3">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90184" y="123918"/>
            <a:ext cx="1321072" cy="13210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97837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assemblycollier.mp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6724" y="-1"/>
            <a:ext cx="12036008" cy="6770255"/>
          </a:xfrm>
          <a:prstGeom prst="rect">
            <a:avLst/>
          </a:prstGeom>
        </p:spPr>
      </p:pic>
      <p:sp>
        <p:nvSpPr>
          <p:cNvPr id="5" name="TextBox 4"/>
          <p:cNvSpPr txBox="1"/>
          <p:nvPr/>
        </p:nvSpPr>
        <p:spPr>
          <a:xfrm>
            <a:off x="3934691" y="123082"/>
            <a:ext cx="5368533" cy="707886"/>
          </a:xfrm>
          <a:prstGeom prst="rect">
            <a:avLst/>
          </a:prstGeom>
          <a:noFill/>
        </p:spPr>
        <p:txBody>
          <a:bodyPr wrap="square" rtlCol="0">
            <a:spAutoFit/>
          </a:bodyPr>
          <a:lstStyle/>
          <a:p>
            <a:r>
              <a:rPr lang="en-US" sz="4000" dirty="0"/>
              <a:t>11 years to build….</a:t>
            </a:r>
          </a:p>
        </p:txBody>
      </p:sp>
    </p:spTree>
    <p:extLst>
      <p:ext uri="{BB962C8B-B14F-4D97-AF65-F5344CB8AC3E}">
        <p14:creationId xmlns:p14="http://schemas.microsoft.com/office/powerpoint/2010/main" val="859860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3699"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1" name="Slide Number Placeholder 2930"/>
          <p:cNvSpPr>
            <a:spLocks noGrp="1"/>
          </p:cNvSpPr>
          <p:nvPr>
            <p:ph type="sldNum" sz="quarter" idx="12"/>
          </p:nvPr>
        </p:nvSpPr>
        <p:spPr/>
        <p:txBody>
          <a:bodyPr/>
          <a:lstStyle/>
          <a:p>
            <a:pPr>
              <a:defRPr/>
            </a:pPr>
            <a:fld id="{C63EC5E3-3FCF-412B-A9E3-A93875BE9181}" type="slidenum">
              <a:rPr lang="en-US" smtClean="0"/>
              <a:pPr>
                <a:defRPr/>
              </a:pPr>
              <a:t>20</a:t>
            </a:fld>
            <a:endParaRPr lang="en-US"/>
          </a:p>
        </p:txBody>
      </p:sp>
      <p:pic>
        <p:nvPicPr>
          <p:cNvPr id="176130"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4650" t="2714" r="21119" b="1723"/>
          <a:stretch/>
        </p:blipFill>
        <p:spPr bwMode="auto">
          <a:xfrm>
            <a:off x="2372940" y="788989"/>
            <a:ext cx="7639907" cy="55510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47" name="Rectangle 8"/>
          <p:cNvSpPr>
            <a:spLocks noChangeArrowheads="1"/>
          </p:cNvSpPr>
          <p:nvPr/>
        </p:nvSpPr>
        <p:spPr bwMode="auto">
          <a:xfrm>
            <a:off x="2895600" y="304801"/>
            <a:ext cx="6477000" cy="307777"/>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algn="ctr" fontAlgn="base">
              <a:spcBef>
                <a:spcPct val="0"/>
              </a:spcBef>
              <a:spcAft>
                <a:spcPct val="0"/>
              </a:spcAft>
            </a:pPr>
            <a:r>
              <a:rPr lang="en-US" sz="2000" dirty="0">
                <a:solidFill>
                  <a:schemeClr val="tx2"/>
                </a:solidFill>
                <a:latin typeface="Arial" pitchFamily="34" charset="0"/>
                <a:cs typeface="Arial" pitchFamily="34" charset="0"/>
              </a:rPr>
              <a:t>VZV Reactivation in ISS Crewmembers</a:t>
            </a:r>
          </a:p>
        </p:txBody>
      </p:sp>
      <p:sp>
        <p:nvSpPr>
          <p:cNvPr id="5" name="TextBox 4"/>
          <p:cNvSpPr txBox="1"/>
          <p:nvPr/>
        </p:nvSpPr>
        <p:spPr>
          <a:xfrm>
            <a:off x="8297093" y="6356353"/>
            <a:ext cx="918841" cy="307777"/>
          </a:xfrm>
          <a:prstGeom prst="rect">
            <a:avLst/>
          </a:prstGeom>
          <a:noFill/>
        </p:spPr>
        <p:txBody>
          <a:bodyPr wrap="none" rtlCol="0">
            <a:spAutoFit/>
          </a:bodyPr>
          <a:lstStyle/>
          <a:p>
            <a:r>
              <a:rPr lang="en-US" sz="1400" i="1" dirty="0"/>
              <a:t>B. </a:t>
            </a:r>
            <a:r>
              <a:rPr lang="en-US" sz="1400" i="1" dirty="0" err="1"/>
              <a:t>Crucian</a:t>
            </a:r>
            <a:endParaRPr lang="en-US" sz="1400" i="1" dirty="0"/>
          </a:p>
        </p:txBody>
      </p:sp>
    </p:spTree>
    <p:extLst>
      <p:ext uri="{BB962C8B-B14F-4D97-AF65-F5344CB8AC3E}">
        <p14:creationId xmlns:p14="http://schemas.microsoft.com/office/powerpoint/2010/main" val="26278415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9416" y="2461972"/>
            <a:ext cx="8890660" cy="4293178"/>
          </a:xfrm>
          <a:prstGeom prst="rect">
            <a:avLst/>
          </a:prstGeom>
        </p:spPr>
      </p:pic>
      <p:sp>
        <p:nvSpPr>
          <p:cNvPr id="2" name="TextBox 1"/>
          <p:cNvSpPr txBox="1"/>
          <p:nvPr/>
        </p:nvSpPr>
        <p:spPr>
          <a:xfrm>
            <a:off x="1669416" y="195072"/>
            <a:ext cx="8769985" cy="2185214"/>
          </a:xfrm>
          <a:prstGeom prst="rect">
            <a:avLst/>
          </a:prstGeom>
          <a:noFill/>
        </p:spPr>
        <p:txBody>
          <a:bodyPr wrap="square" rtlCol="0">
            <a:spAutoFit/>
          </a:bodyPr>
          <a:lstStyle/>
          <a:p>
            <a:pPr defTabSz="457189">
              <a:defRPr/>
            </a:pPr>
            <a:r>
              <a:rPr lang="en-US" dirty="0">
                <a:solidFill>
                  <a:srgbClr val="FFFF99"/>
                </a:solidFill>
                <a:latin typeface="Arial" charset="0"/>
              </a:rPr>
              <a:t>Existing Incidence Data  </a:t>
            </a:r>
          </a:p>
          <a:p>
            <a:pPr defTabSz="457189">
              <a:defRPr/>
            </a:pPr>
            <a:r>
              <a:rPr lang="en-US" sz="2200" dirty="0">
                <a:solidFill>
                  <a:srgbClr val="FFFF99"/>
                </a:solidFill>
                <a:latin typeface="Calibri"/>
                <a:cs typeface="Calibri" pitchFamily="34" charset="0"/>
              </a:rPr>
              <a:t>Cumulative flight incidence data summary (all vehicles) from Clinical Finding Forms</a:t>
            </a:r>
          </a:p>
          <a:p>
            <a:pPr defTabSz="457189">
              <a:defRPr/>
            </a:pPr>
            <a:endParaRPr lang="en-US" sz="600" dirty="0">
              <a:solidFill>
                <a:srgbClr val="FFFFFF"/>
              </a:solidFill>
              <a:latin typeface="Calibri"/>
              <a:cs typeface="Calibri" pitchFamily="34" charset="0"/>
            </a:endParaRPr>
          </a:p>
          <a:p>
            <a:pPr defTabSz="457189">
              <a:defRPr/>
            </a:pPr>
            <a:r>
              <a:rPr lang="en-US" dirty="0">
                <a:solidFill>
                  <a:srgbClr val="FFFFFF"/>
                </a:solidFill>
                <a:latin typeface="Calibri"/>
                <a:cs typeface="Calibri" pitchFamily="34" charset="0"/>
              </a:rPr>
              <a:t>Integrated Medical Model (IMM) group created the </a:t>
            </a:r>
            <a:r>
              <a:rPr lang="en-US" dirty="0" err="1">
                <a:solidFill>
                  <a:srgbClr val="FFFFFF"/>
                </a:solidFill>
                <a:latin typeface="Calibri"/>
                <a:cs typeface="Calibri" pitchFamily="34" charset="0"/>
              </a:rPr>
              <a:t>CLiFF</a:t>
            </a:r>
            <a:r>
              <a:rPr lang="en-US" dirty="0">
                <a:solidFill>
                  <a:srgbClr val="FFFFFF"/>
                </a:solidFill>
                <a:latin typeface="Calibri"/>
                <a:cs typeface="Calibri" pitchFamily="34" charset="0"/>
              </a:rPr>
              <a:t> format</a:t>
            </a:r>
          </a:p>
          <a:p>
            <a:pPr defTabSz="457189">
              <a:defRPr/>
            </a:pPr>
            <a:r>
              <a:rPr lang="en-US" dirty="0">
                <a:solidFill>
                  <a:srgbClr val="FFFFFF"/>
                </a:solidFill>
                <a:latin typeface="Calibri"/>
                <a:cs typeface="Calibri" pitchFamily="34" charset="0"/>
              </a:rPr>
              <a:t>Integrated Medical Evidence Database – Forms by Condition (83)</a:t>
            </a:r>
          </a:p>
          <a:p>
            <a:pPr defTabSz="457189">
              <a:defRPr/>
            </a:pPr>
            <a:r>
              <a:rPr lang="en-US" sz="1600" dirty="0">
                <a:solidFill>
                  <a:srgbClr val="FFFFFF"/>
                </a:solidFill>
                <a:latin typeface="Calibri"/>
                <a:cs typeface="Calibri" panose="020F0502020204030204" pitchFamily="34" charset="0"/>
              </a:rPr>
              <a:t>Provides a structured format that houses medical inputs for the model along with the supporting information</a:t>
            </a:r>
            <a:r>
              <a:rPr lang="en-US" sz="1600" dirty="0">
                <a:solidFill>
                  <a:srgbClr val="000000"/>
                </a:solidFill>
                <a:latin typeface="Calibri"/>
                <a:cs typeface="Calibri" panose="020F0502020204030204" pitchFamily="34" charset="0"/>
              </a:rPr>
              <a:t> </a:t>
            </a:r>
            <a:endParaRPr lang="en-US" sz="1600" dirty="0">
              <a:solidFill>
                <a:srgbClr val="FFFFFF"/>
              </a:solidFill>
              <a:latin typeface="Calibri"/>
              <a:cs typeface="Calibri" pitchFamily="34" charset="0"/>
            </a:endParaRPr>
          </a:p>
        </p:txBody>
      </p:sp>
      <p:sp>
        <p:nvSpPr>
          <p:cNvPr id="4" name="Oval 3"/>
          <p:cNvSpPr/>
          <p:nvPr/>
        </p:nvSpPr>
        <p:spPr>
          <a:xfrm>
            <a:off x="4495800" y="5785104"/>
            <a:ext cx="685800" cy="320040"/>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9">
              <a:defRPr/>
            </a:pPr>
            <a:endParaRPr lang="en-US">
              <a:solidFill>
                <a:srgbClr val="C00000"/>
              </a:solidFill>
              <a:latin typeface="Calibri"/>
            </a:endParaRPr>
          </a:p>
        </p:txBody>
      </p:sp>
      <p:sp>
        <p:nvSpPr>
          <p:cNvPr id="5" name="Oval 4"/>
          <p:cNvSpPr/>
          <p:nvPr/>
        </p:nvSpPr>
        <p:spPr>
          <a:xfrm>
            <a:off x="4495800" y="3657600"/>
            <a:ext cx="685800" cy="320040"/>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9">
              <a:defRPr/>
            </a:pPr>
            <a:endParaRPr lang="en-US">
              <a:solidFill>
                <a:srgbClr val="C00000"/>
              </a:solidFill>
              <a:latin typeface="Calibri"/>
            </a:endParaRPr>
          </a:p>
        </p:txBody>
      </p:sp>
      <p:sp>
        <p:nvSpPr>
          <p:cNvPr id="6" name="Oval 5"/>
          <p:cNvSpPr/>
          <p:nvPr/>
        </p:nvSpPr>
        <p:spPr>
          <a:xfrm>
            <a:off x="4495800" y="3200400"/>
            <a:ext cx="685800" cy="320040"/>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9">
              <a:defRPr/>
            </a:pPr>
            <a:endParaRPr lang="en-US">
              <a:solidFill>
                <a:srgbClr val="C00000"/>
              </a:solidFill>
              <a:latin typeface="Calibri"/>
            </a:endParaRPr>
          </a:p>
        </p:txBody>
      </p:sp>
      <p:sp>
        <p:nvSpPr>
          <p:cNvPr id="7" name="Oval 6"/>
          <p:cNvSpPr/>
          <p:nvPr/>
        </p:nvSpPr>
        <p:spPr>
          <a:xfrm>
            <a:off x="4495800" y="4861560"/>
            <a:ext cx="685800" cy="320040"/>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9">
              <a:defRPr/>
            </a:pPr>
            <a:endParaRPr lang="en-US">
              <a:solidFill>
                <a:srgbClr val="C00000"/>
              </a:solidFill>
              <a:latin typeface="Calibri"/>
            </a:endParaRPr>
          </a:p>
        </p:txBody>
      </p:sp>
      <p:sp>
        <p:nvSpPr>
          <p:cNvPr id="8" name="Oval 7"/>
          <p:cNvSpPr/>
          <p:nvPr/>
        </p:nvSpPr>
        <p:spPr>
          <a:xfrm>
            <a:off x="4495800" y="6004560"/>
            <a:ext cx="685800" cy="320040"/>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9">
              <a:defRPr/>
            </a:pPr>
            <a:endParaRPr lang="en-US">
              <a:solidFill>
                <a:srgbClr val="C00000"/>
              </a:solidFill>
              <a:latin typeface="Calibri"/>
            </a:endParaRPr>
          </a:p>
        </p:txBody>
      </p:sp>
      <p:sp>
        <p:nvSpPr>
          <p:cNvPr id="9" name="Oval 8"/>
          <p:cNvSpPr/>
          <p:nvPr/>
        </p:nvSpPr>
        <p:spPr>
          <a:xfrm>
            <a:off x="4495800" y="4191000"/>
            <a:ext cx="685800" cy="670560"/>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9">
              <a:defRPr/>
            </a:pPr>
            <a:endParaRPr lang="en-US">
              <a:solidFill>
                <a:srgbClr val="C00000"/>
              </a:solidFill>
              <a:latin typeface="Calibri"/>
            </a:endParaRPr>
          </a:p>
        </p:txBody>
      </p:sp>
    </p:spTree>
    <p:extLst>
      <p:ext uri="{BB962C8B-B14F-4D97-AF65-F5344CB8AC3E}">
        <p14:creationId xmlns:p14="http://schemas.microsoft.com/office/powerpoint/2010/main" val="9256548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3802768" y="0"/>
            <a:ext cx="5144589" cy="6858000"/>
          </a:xfrm>
          <a:prstGeom prst="rect">
            <a:avLst/>
          </a:prstGeom>
        </p:spPr>
      </p:pic>
    </p:spTree>
    <p:extLst>
      <p:ext uri="{BB962C8B-B14F-4D97-AF65-F5344CB8AC3E}">
        <p14:creationId xmlns:p14="http://schemas.microsoft.com/office/powerpoint/2010/main" val="244345089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 y="0"/>
            <a:ext cx="12191999" cy="6858000"/>
          </a:xfrm>
        </p:spPr>
      </p:pic>
    </p:spTree>
    <p:extLst>
      <p:ext uri="{BB962C8B-B14F-4D97-AF65-F5344CB8AC3E}">
        <p14:creationId xmlns:p14="http://schemas.microsoft.com/office/powerpoint/2010/main" val="167222219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 y="0"/>
            <a:ext cx="12191996" cy="6858000"/>
          </a:xfrm>
        </p:spPr>
      </p:pic>
    </p:spTree>
    <p:extLst>
      <p:ext uri="{BB962C8B-B14F-4D97-AF65-F5344CB8AC3E}">
        <p14:creationId xmlns:p14="http://schemas.microsoft.com/office/powerpoint/2010/main" val="39513765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17318"/>
            <a:ext cx="12222787" cy="6875318"/>
          </a:xfrm>
          <a:prstGeom prst="rect">
            <a:avLst/>
          </a:prstGeom>
        </p:spPr>
      </p:pic>
      <p:sp>
        <p:nvSpPr>
          <p:cNvPr id="2" name="TextBox 1"/>
          <p:cNvSpPr txBox="1"/>
          <p:nvPr/>
        </p:nvSpPr>
        <p:spPr>
          <a:xfrm>
            <a:off x="7719461" y="1992429"/>
            <a:ext cx="288862" cy="338554"/>
          </a:xfrm>
          <a:prstGeom prst="rect">
            <a:avLst/>
          </a:prstGeom>
          <a:noFill/>
        </p:spPr>
        <p:txBody>
          <a:bodyPr wrap="none" rtlCol="0">
            <a:spAutoFit/>
          </a:bodyPr>
          <a:lstStyle/>
          <a:p>
            <a:r>
              <a:rPr lang="en-US" sz="1600" b="1" dirty="0">
                <a:solidFill>
                  <a:schemeClr val="bg1"/>
                </a:solidFill>
              </a:rPr>
              <a:t>8</a:t>
            </a:r>
          </a:p>
        </p:txBody>
      </p:sp>
      <p:sp>
        <p:nvSpPr>
          <p:cNvPr id="5" name="TextBox 4"/>
          <p:cNvSpPr txBox="1"/>
          <p:nvPr/>
        </p:nvSpPr>
        <p:spPr>
          <a:xfrm>
            <a:off x="11452673" y="4426016"/>
            <a:ext cx="644728" cy="307777"/>
          </a:xfrm>
          <a:prstGeom prst="rect">
            <a:avLst/>
          </a:prstGeom>
          <a:noFill/>
        </p:spPr>
        <p:txBody>
          <a:bodyPr wrap="none" rtlCol="0">
            <a:spAutoFit/>
          </a:bodyPr>
          <a:lstStyle/>
          <a:p>
            <a:r>
              <a:rPr lang="en-US" sz="1400" b="1" dirty="0" smtClean="0"/>
              <a:t>- 2019</a:t>
            </a:r>
            <a:endParaRPr lang="en-US" sz="1400" b="1" dirty="0"/>
          </a:p>
        </p:txBody>
      </p:sp>
    </p:spTree>
    <p:extLst>
      <p:ext uri="{BB962C8B-B14F-4D97-AF65-F5344CB8AC3E}">
        <p14:creationId xmlns:p14="http://schemas.microsoft.com/office/powerpoint/2010/main" val="82630581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8231666" y="3487429"/>
            <a:ext cx="2761269" cy="415498"/>
          </a:xfrm>
          <a:prstGeom prst="rect">
            <a:avLst/>
          </a:prstGeom>
          <a:noFill/>
        </p:spPr>
        <p:txBody>
          <a:bodyPr wrap="none" rtlCol="0">
            <a:spAutoFit/>
          </a:bodyPr>
          <a:lstStyle/>
          <a:p>
            <a:r>
              <a:rPr lang="en-US" sz="2100" b="1" dirty="0" smtClean="0"/>
              <a:t>Telomere </a:t>
            </a:r>
            <a:r>
              <a:rPr lang="en-US" sz="2100" b="1" dirty="0"/>
              <a:t>Length: qPCR</a:t>
            </a:r>
          </a:p>
        </p:txBody>
      </p:sp>
      <p:sp>
        <p:nvSpPr>
          <p:cNvPr id="8" name="Title 2"/>
          <p:cNvSpPr txBox="1">
            <a:spLocks/>
          </p:cNvSpPr>
          <p:nvPr/>
        </p:nvSpPr>
        <p:spPr>
          <a:xfrm>
            <a:off x="721895" y="118497"/>
            <a:ext cx="10626290" cy="857251"/>
          </a:xfrm>
          <a:prstGeom prst="rect">
            <a:avLst/>
          </a:prstGeom>
        </p:spPr>
        <p:txBody>
          <a:bodyP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300" b="1" dirty="0" smtClean="0"/>
              <a:t>Unpublished but Publicly Discussed Twin Study Results</a:t>
            </a:r>
            <a:endParaRPr lang="en-US" sz="3300" dirty="0"/>
          </a:p>
        </p:txBody>
      </p:sp>
      <p:grpSp>
        <p:nvGrpSpPr>
          <p:cNvPr id="14" name="Group 13"/>
          <p:cNvGrpSpPr/>
          <p:nvPr/>
        </p:nvGrpSpPr>
        <p:grpSpPr>
          <a:xfrm>
            <a:off x="7334451" y="710177"/>
            <a:ext cx="4595863" cy="2793758"/>
            <a:chOff x="828674" y="1685773"/>
            <a:chExt cx="7629525" cy="4334027"/>
          </a:xfrm>
        </p:grpSpPr>
        <p:graphicFrame>
          <p:nvGraphicFramePr>
            <p:cNvPr id="3" name="Chart 2"/>
            <p:cNvGraphicFramePr>
              <a:graphicFrameLocks/>
            </p:cNvGraphicFramePr>
            <p:nvPr>
              <p:extLst/>
            </p:nvPr>
          </p:nvGraphicFramePr>
          <p:xfrm>
            <a:off x="828674" y="1714500"/>
            <a:ext cx="7629525" cy="4305300"/>
          </p:xfrm>
          <a:graphic>
            <a:graphicData uri="http://schemas.openxmlformats.org/drawingml/2006/chart">
              <c:chart xmlns:c="http://schemas.openxmlformats.org/drawingml/2006/chart" xmlns:r="http://schemas.openxmlformats.org/officeDocument/2006/relationships" r:id="rId2"/>
            </a:graphicData>
          </a:graphic>
        </p:graphicFrame>
        <p:sp>
          <p:nvSpPr>
            <p:cNvPr id="2" name="Left Bracket 1"/>
            <p:cNvSpPr/>
            <p:nvPr/>
          </p:nvSpPr>
          <p:spPr>
            <a:xfrm rot="5400000">
              <a:off x="4217670" y="1050317"/>
              <a:ext cx="76199" cy="3329942"/>
            </a:xfrm>
            <a:prstGeom prst="lef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1"/>
            </a:p>
          </p:txBody>
        </p:sp>
        <p:sp>
          <p:nvSpPr>
            <p:cNvPr id="9" name="Left Bracket 8"/>
            <p:cNvSpPr/>
            <p:nvPr/>
          </p:nvSpPr>
          <p:spPr>
            <a:xfrm rot="5400000">
              <a:off x="4587240" y="370249"/>
              <a:ext cx="45719" cy="4038600"/>
            </a:xfrm>
            <a:prstGeom prst="lef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1"/>
            </a:p>
          </p:txBody>
        </p:sp>
        <p:sp>
          <p:nvSpPr>
            <p:cNvPr id="10" name="Left Bracket 9"/>
            <p:cNvSpPr/>
            <p:nvPr/>
          </p:nvSpPr>
          <p:spPr>
            <a:xfrm rot="5400000">
              <a:off x="4923517" y="-289775"/>
              <a:ext cx="75531" cy="4707838"/>
            </a:xfrm>
            <a:prstGeom prst="lef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1"/>
            </a:p>
          </p:txBody>
        </p:sp>
        <p:sp>
          <p:nvSpPr>
            <p:cNvPr id="4" name="TextBox 3"/>
            <p:cNvSpPr txBox="1"/>
            <p:nvPr/>
          </p:nvSpPr>
          <p:spPr>
            <a:xfrm>
              <a:off x="3879022" y="2307858"/>
              <a:ext cx="781953" cy="327373"/>
            </a:xfrm>
            <a:prstGeom prst="rect">
              <a:avLst/>
            </a:prstGeom>
            <a:noFill/>
          </p:spPr>
          <p:txBody>
            <a:bodyPr wrap="none" rtlCol="0">
              <a:spAutoFit/>
            </a:bodyPr>
            <a:lstStyle/>
            <a:p>
              <a:r>
                <a:rPr lang="en-US" sz="1351" dirty="0"/>
                <a:t>* </a:t>
              </a:r>
              <a:r>
                <a:rPr lang="en-US" sz="900" dirty="0"/>
                <a:t>(p=0.028)</a:t>
              </a:r>
            </a:p>
          </p:txBody>
        </p:sp>
        <p:sp>
          <p:nvSpPr>
            <p:cNvPr id="11" name="TextBox 10"/>
            <p:cNvSpPr txBox="1"/>
            <p:nvPr/>
          </p:nvSpPr>
          <p:spPr>
            <a:xfrm>
              <a:off x="4081749" y="2011180"/>
              <a:ext cx="1195073" cy="327373"/>
            </a:xfrm>
            <a:prstGeom prst="rect">
              <a:avLst/>
            </a:prstGeom>
            <a:noFill/>
          </p:spPr>
          <p:txBody>
            <a:bodyPr wrap="none" rtlCol="0">
              <a:spAutoFit/>
            </a:bodyPr>
            <a:lstStyle/>
            <a:p>
              <a:r>
                <a:rPr lang="en-US" sz="1351" dirty="0"/>
                <a:t>**** </a:t>
              </a:r>
              <a:r>
                <a:rPr lang="en-US" sz="900" dirty="0"/>
                <a:t>(p= &lt;0.0001)</a:t>
              </a:r>
            </a:p>
          </p:txBody>
        </p:sp>
        <p:sp>
          <p:nvSpPr>
            <p:cNvPr id="12" name="TextBox 11"/>
            <p:cNvSpPr txBox="1"/>
            <p:nvPr/>
          </p:nvSpPr>
          <p:spPr>
            <a:xfrm>
              <a:off x="4149199" y="1685773"/>
              <a:ext cx="1046349" cy="327373"/>
            </a:xfrm>
            <a:prstGeom prst="rect">
              <a:avLst/>
            </a:prstGeom>
            <a:noFill/>
          </p:spPr>
          <p:txBody>
            <a:bodyPr wrap="none" rtlCol="0">
              <a:spAutoFit/>
            </a:bodyPr>
            <a:lstStyle/>
            <a:p>
              <a:r>
                <a:rPr lang="en-US" sz="1351" dirty="0"/>
                <a:t>*** </a:t>
              </a:r>
              <a:r>
                <a:rPr lang="en-US" sz="900" dirty="0"/>
                <a:t>(p= 0.0003)</a:t>
              </a:r>
            </a:p>
          </p:txBody>
        </p:sp>
      </p:grpSp>
      <p:sp>
        <p:nvSpPr>
          <p:cNvPr id="13" name="Rectangle 12"/>
          <p:cNvSpPr/>
          <p:nvPr/>
        </p:nvSpPr>
        <p:spPr>
          <a:xfrm>
            <a:off x="-86418" y="710177"/>
            <a:ext cx="7455730" cy="6186309"/>
          </a:xfrm>
          <a:prstGeom prst="rect">
            <a:avLst/>
          </a:prstGeom>
        </p:spPr>
        <p:txBody>
          <a:bodyPr wrap="square">
            <a:spAutoFit/>
          </a:bodyPr>
          <a:lstStyle/>
          <a:p>
            <a:pPr marL="214307" indent="-214307">
              <a:buFont typeface="Arial" charset="0"/>
              <a:buChar char="•"/>
            </a:pPr>
            <a:r>
              <a:rPr lang="en-US" b="1" dirty="0" smtClean="0"/>
              <a:t>Telomere Length (Susan Bailey, Colorado State University)</a:t>
            </a:r>
          </a:p>
          <a:p>
            <a:pPr marL="671507" lvl="1" indent="-214307">
              <a:buFont typeface="Arial" charset="0"/>
              <a:buChar char="•"/>
            </a:pPr>
            <a:r>
              <a:rPr lang="en-US" dirty="0" smtClean="0"/>
              <a:t>Astronauts have </a:t>
            </a:r>
            <a:r>
              <a:rPr lang="en-US" dirty="0"/>
              <a:t>shorter telomeres than </a:t>
            </a:r>
            <a:r>
              <a:rPr lang="en-US" i="1" dirty="0"/>
              <a:t>healthy</a:t>
            </a:r>
            <a:r>
              <a:rPr lang="en-US" dirty="0"/>
              <a:t> age/sex-matched controls pre-flight</a:t>
            </a:r>
          </a:p>
          <a:p>
            <a:pPr marL="671507" lvl="1" indent="-214307">
              <a:buFont typeface="Arial" charset="0"/>
              <a:buChar char="•"/>
            </a:pPr>
            <a:r>
              <a:rPr lang="en-US" b="1" dirty="0"/>
              <a:t>In flight: </a:t>
            </a:r>
            <a:r>
              <a:rPr lang="en-US" dirty="0"/>
              <a:t>telomere length consistently increased for all astronauts </a:t>
            </a:r>
          </a:p>
          <a:p>
            <a:pPr marL="671507" lvl="1" indent="-214307">
              <a:buFont typeface="Arial" charset="0"/>
              <a:buChar char="•"/>
            </a:pPr>
            <a:r>
              <a:rPr lang="en-US" b="1" dirty="0"/>
              <a:t>Post-flight: </a:t>
            </a:r>
            <a:r>
              <a:rPr lang="en-US" dirty="0"/>
              <a:t>telomere length returns to baseline levels within </a:t>
            </a:r>
            <a:r>
              <a:rPr lang="en-US" dirty="0" smtClean="0"/>
              <a:t>TWO DAYS</a:t>
            </a:r>
          </a:p>
          <a:p>
            <a:pPr marL="214307" indent="-214307">
              <a:buFont typeface="Arial" charset="0"/>
              <a:buChar char="•"/>
            </a:pPr>
            <a:r>
              <a:rPr lang="en-US" b="1" dirty="0" smtClean="0"/>
              <a:t>Gene </a:t>
            </a:r>
            <a:r>
              <a:rPr lang="en-US" b="1" dirty="0"/>
              <a:t>Expression </a:t>
            </a:r>
            <a:r>
              <a:rPr lang="en-US" b="1" dirty="0" smtClean="0"/>
              <a:t>(Chris Mason, Weill </a:t>
            </a:r>
            <a:r>
              <a:rPr lang="en-US" b="1" dirty="0"/>
              <a:t>Cornell </a:t>
            </a:r>
            <a:r>
              <a:rPr lang="en-US" b="1" dirty="0" smtClean="0"/>
              <a:t>Medicine)</a:t>
            </a:r>
          </a:p>
          <a:p>
            <a:pPr marL="671507" lvl="1" indent="-214307">
              <a:buFont typeface="Arial" charset="0"/>
              <a:buChar char="•"/>
            </a:pPr>
            <a:r>
              <a:rPr lang="en-US" b="1" dirty="0" smtClean="0"/>
              <a:t>93</a:t>
            </a:r>
            <a:r>
              <a:rPr lang="en-US" b="1" dirty="0"/>
              <a:t>% of </a:t>
            </a:r>
            <a:r>
              <a:rPr lang="en-US" b="1" dirty="0" smtClean="0"/>
              <a:t>gene expression returned </a:t>
            </a:r>
            <a:r>
              <a:rPr lang="en-US" b="1" dirty="0"/>
              <a:t>to normal after </a:t>
            </a:r>
            <a:r>
              <a:rPr lang="en-US" b="1" dirty="0" smtClean="0"/>
              <a:t>landing</a:t>
            </a:r>
          </a:p>
          <a:p>
            <a:pPr marL="671507" lvl="1" indent="-214307">
              <a:buFont typeface="Arial" charset="0"/>
              <a:buChar char="•"/>
            </a:pPr>
            <a:r>
              <a:rPr lang="en-US" b="1" dirty="0" smtClean="0"/>
              <a:t>Possible </a:t>
            </a:r>
            <a:r>
              <a:rPr lang="en-US" b="1" dirty="0"/>
              <a:t>longer term changes in genes related to </a:t>
            </a:r>
            <a:r>
              <a:rPr lang="en-US" b="1" dirty="0" smtClean="0"/>
              <a:t>immune </a:t>
            </a:r>
            <a:r>
              <a:rPr lang="en-US" b="1" dirty="0"/>
              <a:t>system, DNA repair, bone formation networks, hypoxia, and hypercapnia</a:t>
            </a:r>
            <a:r>
              <a:rPr lang="en-US" b="1" dirty="0" smtClean="0"/>
              <a:t>.</a:t>
            </a:r>
          </a:p>
          <a:p>
            <a:pPr marL="214307" indent="-214307">
              <a:buFont typeface="Arial" charset="0"/>
              <a:buChar char="•"/>
            </a:pPr>
            <a:r>
              <a:rPr lang="en-US" b="1" dirty="0" smtClean="0"/>
              <a:t>Inflammation (Mike Snyder, Stanford)</a:t>
            </a:r>
          </a:p>
          <a:p>
            <a:pPr marL="671507" lvl="1" indent="-214307">
              <a:buFont typeface="Arial" charset="0"/>
              <a:buChar char="•"/>
            </a:pPr>
            <a:r>
              <a:rPr lang="en-US" b="1" dirty="0" smtClean="0"/>
              <a:t>Spike in </a:t>
            </a:r>
            <a:r>
              <a:rPr lang="en-US" b="1" dirty="0"/>
              <a:t>a group of cytokines just after his return to Earth that remained elevated for six months. </a:t>
            </a:r>
            <a:endParaRPr lang="en-US" b="1" dirty="0" smtClean="0"/>
          </a:p>
          <a:p>
            <a:pPr marL="671507" lvl="1" indent="-214307">
              <a:buFont typeface="Arial" charset="0"/>
              <a:buChar char="•"/>
            </a:pPr>
            <a:r>
              <a:rPr lang="en-US" b="1" dirty="0" smtClean="0"/>
              <a:t>A </a:t>
            </a:r>
            <a:r>
              <a:rPr lang="en-US" b="1" dirty="0"/>
              <a:t>set of cytokines that were elevated before flight and remained elevated throughout </a:t>
            </a:r>
            <a:r>
              <a:rPr lang="en-US" b="1" dirty="0" smtClean="0"/>
              <a:t>the </a:t>
            </a:r>
            <a:r>
              <a:rPr lang="en-US" b="1" dirty="0"/>
              <a:t>mission. </a:t>
            </a:r>
            <a:endParaRPr lang="en-US" b="1" dirty="0" smtClean="0"/>
          </a:p>
          <a:p>
            <a:pPr marL="671507" lvl="1" indent="-214307">
              <a:buFont typeface="Arial" charset="0"/>
              <a:buChar char="•"/>
            </a:pPr>
            <a:r>
              <a:rPr lang="en-US" b="1" dirty="0" smtClean="0"/>
              <a:t>Elevated proteins associated with insulin </a:t>
            </a:r>
            <a:r>
              <a:rPr lang="en-US" b="1" dirty="0"/>
              <a:t>activity </a:t>
            </a:r>
            <a:r>
              <a:rPr lang="en-US" b="1" dirty="0" smtClean="0"/>
              <a:t>and blood </a:t>
            </a:r>
            <a:r>
              <a:rPr lang="en-US" b="1" dirty="0"/>
              <a:t>sugar </a:t>
            </a:r>
            <a:r>
              <a:rPr lang="en-US" b="1" dirty="0" smtClean="0"/>
              <a:t>response</a:t>
            </a:r>
          </a:p>
          <a:p>
            <a:pPr marL="214307" indent="-214307">
              <a:buFont typeface="Arial" charset="0"/>
              <a:buChar char="•"/>
            </a:pPr>
            <a:r>
              <a:rPr lang="en-US" b="1" dirty="0" smtClean="0"/>
              <a:t>Immune Response to Flu Vaccine (Emmanuel </a:t>
            </a:r>
            <a:r>
              <a:rPr lang="en-US" b="1" dirty="0" err="1"/>
              <a:t>Mignot</a:t>
            </a:r>
            <a:r>
              <a:rPr lang="en-US" b="1" dirty="0"/>
              <a:t>, Stanford University</a:t>
            </a:r>
            <a:r>
              <a:rPr lang="en-US" b="1" dirty="0" smtClean="0"/>
              <a:t>)</a:t>
            </a:r>
          </a:p>
          <a:p>
            <a:pPr marL="671507" lvl="1" indent="-214307">
              <a:buFont typeface="Arial" charset="0"/>
              <a:buChar char="•"/>
            </a:pPr>
            <a:r>
              <a:rPr lang="en-US" b="1" dirty="0"/>
              <a:t>flu vaccine given aboard the space station produces the expected immune stimulating effects inflight as well as on the ground</a:t>
            </a:r>
          </a:p>
          <a:p>
            <a:pPr marL="214307" indent="-214307">
              <a:buFont typeface="Arial" charset="0"/>
              <a:buChar char="•"/>
            </a:pPr>
            <a:endParaRPr lang="en-US" b="1" dirty="0"/>
          </a:p>
          <a:p>
            <a:pPr marL="671507" lvl="1" indent="-214307">
              <a:buFont typeface="Arial" charset="0"/>
              <a:buChar char="•"/>
            </a:pPr>
            <a:endParaRPr lang="en-US" b="1" dirty="0"/>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28126" y="3960624"/>
            <a:ext cx="4410954" cy="2935862"/>
          </a:xfrm>
          <a:prstGeom prst="rect">
            <a:avLst/>
          </a:prstGeom>
        </p:spPr>
      </p:pic>
    </p:spTree>
    <p:extLst>
      <p:ext uri="{BB962C8B-B14F-4D97-AF65-F5344CB8AC3E}">
        <p14:creationId xmlns:p14="http://schemas.microsoft.com/office/powerpoint/2010/main" val="131054832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Slide Number Placeholder 2"/>
          <p:cNvSpPr>
            <a:spLocks noGrp="1"/>
          </p:cNvSpPr>
          <p:nvPr>
            <p:ph type="sldNum" sz="quarter" idx="12"/>
          </p:nvPr>
        </p:nvSpPr>
        <p:spPr/>
        <p:txBody>
          <a:bodyPr/>
          <a:lstStyle/>
          <a:p>
            <a:fld id="{2274DE3F-0234-4BA7-B38F-B1574DE86E46}" type="slidenum">
              <a:rPr lang="en-US" smtClean="0">
                <a:solidFill>
                  <a:prstClr val="white">
                    <a:tint val="75000"/>
                  </a:prstClr>
                </a:solidFill>
              </a:rPr>
              <a:pPr/>
              <a:t>27</a:t>
            </a:fld>
            <a:endParaRPr lang="en-US">
              <a:solidFill>
                <a:prstClr val="white">
                  <a:tint val="75000"/>
                </a:prstClr>
              </a:solidFill>
            </a:endParaRPr>
          </a:p>
        </p:txBody>
      </p:sp>
      <p:pic>
        <p:nvPicPr>
          <p:cNvPr id="4" name="Picture 3"/>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0" y="0"/>
            <a:ext cx="12192000" cy="8111067"/>
          </a:xfrm>
          <a:prstGeom prst="rect">
            <a:avLst/>
          </a:prstGeom>
        </p:spPr>
      </p:pic>
      <p:pic>
        <p:nvPicPr>
          <p:cNvPr id="5" name="Picture 4"/>
          <p:cNvPicPr>
            <a:picLocks noChangeAspect="1"/>
          </p:cNvPicPr>
          <p:nvPr/>
        </p:nvPicPr>
        <p:blipFill rotWithShape="1">
          <a:blip r:embed="rId3" cstate="print">
            <a:extLst>
              <a:ext uri="{28A0092B-C50C-407E-A947-70E740481C1C}">
                <a14:useLocalDpi xmlns:a14="http://schemas.microsoft.com/office/drawing/2010/main" val="0"/>
              </a:ext>
            </a:extLst>
          </a:blip>
          <a:srcRect t="-5351"/>
          <a:stretch/>
        </p:blipFill>
        <p:spPr>
          <a:xfrm>
            <a:off x="182791" y="141286"/>
            <a:ext cx="3916885" cy="913939"/>
          </a:xfrm>
          <a:prstGeom prst="rect">
            <a:avLst/>
          </a:prstGeom>
        </p:spPr>
      </p:pic>
    </p:spTree>
    <p:extLst>
      <p:ext uri="{BB962C8B-B14F-4D97-AF65-F5344CB8AC3E}">
        <p14:creationId xmlns:p14="http://schemas.microsoft.com/office/powerpoint/2010/main" val="6160494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254278" y="126806"/>
            <a:ext cx="7846817" cy="889528"/>
          </a:xfrm>
        </p:spPr>
        <p:txBody>
          <a:bodyPr>
            <a:normAutofit fontScale="90000"/>
          </a:bodyPr>
          <a:lstStyle/>
          <a:p>
            <a:pPr algn="l"/>
            <a:r>
              <a:rPr lang="en-US" sz="2400" b="1" dirty="0" smtClean="0">
                <a:latin typeface="Arial (Headings)"/>
                <a:cs typeface="Arial (Headings)"/>
              </a:rPr>
              <a:t>GeneLab Data System</a:t>
            </a:r>
            <a:br>
              <a:rPr lang="en-US" sz="2400" b="1" dirty="0" smtClean="0">
                <a:latin typeface="Arial (Headings)"/>
                <a:cs typeface="Arial (Headings)"/>
              </a:rPr>
            </a:br>
            <a:r>
              <a:rPr lang="en-US" sz="2400" b="1" dirty="0" smtClean="0">
                <a:latin typeface="Arial (Headings)"/>
                <a:cs typeface="Arial (Headings)"/>
              </a:rPr>
              <a:t>Phase </a:t>
            </a:r>
            <a:r>
              <a:rPr lang="en-US" sz="2400" b="1" dirty="0">
                <a:latin typeface="Arial (Headings)"/>
                <a:cs typeface="Arial (Headings)"/>
              </a:rPr>
              <a:t>2 (Release 2.0 – October 1</a:t>
            </a:r>
            <a:r>
              <a:rPr lang="en-US" sz="2400" b="1" baseline="30000" dirty="0">
                <a:latin typeface="Arial (Headings)"/>
                <a:cs typeface="Arial (Headings)"/>
              </a:rPr>
              <a:t>st</a:t>
            </a:r>
            <a:r>
              <a:rPr lang="en-US" sz="2400" b="1" dirty="0">
                <a:latin typeface="Arial (Headings)"/>
                <a:cs typeface="Arial (Headings)"/>
              </a:rPr>
              <a:t> 2017)</a:t>
            </a:r>
            <a:br>
              <a:rPr lang="en-US" sz="2400" b="1" dirty="0">
                <a:latin typeface="Arial (Headings)"/>
                <a:cs typeface="Arial (Headings)"/>
              </a:rPr>
            </a:br>
            <a:r>
              <a:rPr lang="en-US" sz="2400" b="1" dirty="0">
                <a:latin typeface="Arial (Headings)"/>
                <a:cs typeface="Arial (Headings)"/>
              </a:rPr>
              <a:t>Google-like Search, Federated Search</a:t>
            </a:r>
          </a:p>
        </p:txBody>
      </p:sp>
      <p:sp>
        <p:nvSpPr>
          <p:cNvPr id="11" name="Oval 10"/>
          <p:cNvSpPr/>
          <p:nvPr/>
        </p:nvSpPr>
        <p:spPr bwMode="auto">
          <a:xfrm>
            <a:off x="2286000" y="1830759"/>
            <a:ext cx="2190750" cy="264583"/>
          </a:xfrm>
          <a:prstGeom prst="ellipse">
            <a:avLst/>
          </a:prstGeom>
          <a:noFill/>
          <a:ln w="9525" cap="flat" cmpd="sng" algn="ctr">
            <a:noFill/>
            <a:prstDash val="solid"/>
            <a:round/>
            <a:headEnd type="none" w="med" len="med"/>
            <a:tailEnd type="none" w="med" len="med"/>
          </a:ln>
          <a:effectLst>
            <a:outerShdw blurRad="63500" dist="17961" dir="2700000" algn="ctr" rotWithShape="0">
              <a:schemeClr val="tx1">
                <a:alpha val="74998"/>
              </a:schemeClr>
            </a:outerShdw>
          </a:effectLst>
        </p:spPr>
        <p:txBody>
          <a:bodyPr vert="horz" wrap="square" lIns="91440" tIns="45720" rIns="91440" bIns="45720" numCol="1" rtlCol="0" anchor="t" anchorCtr="0" compatLnSpc="1">
            <a:prstTxWarp prst="textNoShape">
              <a:avLst/>
            </a:prstTxWarp>
          </a:bodyPr>
          <a:lstStyle/>
          <a:p>
            <a:pPr defTabSz="914400" fontAlgn="base">
              <a:spcBef>
                <a:spcPct val="20000"/>
              </a:spcBef>
              <a:spcAft>
                <a:spcPct val="0"/>
              </a:spcAft>
            </a:pPr>
            <a:endParaRPr lang="en-US" sz="2400">
              <a:solidFill>
                <a:schemeClr val="bg1"/>
              </a:solidFill>
              <a:latin typeface="Helvetica Neue Black Condensed" pitchFamily="-112" charset="0"/>
              <a:ea typeface="ＭＳ Ｐゴシック" pitchFamily="-112" charset="-128"/>
              <a:cs typeface="ＭＳ Ｐゴシック" pitchFamily="-112" charset="-128"/>
            </a:endParaRPr>
          </a:p>
        </p:txBody>
      </p:sp>
      <p:sp>
        <p:nvSpPr>
          <p:cNvPr id="8" name="TextBox 7"/>
          <p:cNvSpPr txBox="1"/>
          <p:nvPr/>
        </p:nvSpPr>
        <p:spPr>
          <a:xfrm>
            <a:off x="2141233" y="1207093"/>
            <a:ext cx="8500533" cy="584775"/>
          </a:xfrm>
          <a:prstGeom prst="rect">
            <a:avLst/>
          </a:prstGeom>
          <a:noFill/>
        </p:spPr>
        <p:txBody>
          <a:bodyPr wrap="square" rtlCol="0">
            <a:spAutoFit/>
          </a:bodyPr>
          <a:lstStyle/>
          <a:p>
            <a:r>
              <a:rPr lang="en-US" sz="1600" b="1" dirty="0"/>
              <a:t>Data federation/integration with heterogeneous bioinformatics external databases (GEO, PRIDE, MG-RAST)</a:t>
            </a:r>
          </a:p>
        </p:txBody>
      </p:sp>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8852" y="1963050"/>
            <a:ext cx="4900291" cy="4662156"/>
          </a:xfrm>
          <a:prstGeom prst="rect">
            <a:avLst/>
          </a:prstGeom>
        </p:spPr>
      </p:pic>
      <p:pic>
        <p:nvPicPr>
          <p:cNvPr id="14" name="Picture 13" descr="Screen Shot 2017-09-10 at 12.02.46 AM.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73126" y="2263219"/>
            <a:ext cx="6263370" cy="3791288"/>
          </a:xfrm>
          <a:prstGeom prst="rect">
            <a:avLst/>
          </a:prstGeom>
          <a:ln w="12700" cmpd="sng">
            <a:solidFill>
              <a:schemeClr val="tx1"/>
            </a:solidFill>
          </a:ln>
        </p:spPr>
      </p:pic>
      <p:sp>
        <p:nvSpPr>
          <p:cNvPr id="5" name="TextBox 4"/>
          <p:cNvSpPr txBox="1"/>
          <p:nvPr/>
        </p:nvSpPr>
        <p:spPr>
          <a:xfrm>
            <a:off x="3568552" y="2028689"/>
            <a:ext cx="1816395" cy="369332"/>
          </a:xfrm>
          <a:prstGeom prst="rect">
            <a:avLst/>
          </a:prstGeom>
          <a:noFill/>
        </p:spPr>
        <p:txBody>
          <a:bodyPr wrap="none" rtlCol="0">
            <a:spAutoFit/>
          </a:bodyPr>
          <a:lstStyle/>
          <a:p>
            <a:r>
              <a:rPr lang="en-US" dirty="0">
                <a:solidFill>
                  <a:schemeClr val="bg1"/>
                </a:solidFill>
              </a:rPr>
              <a:t>Federated Search</a:t>
            </a:r>
          </a:p>
        </p:txBody>
      </p:sp>
      <p:sp>
        <p:nvSpPr>
          <p:cNvPr id="15" name="TextBox 14"/>
          <p:cNvSpPr txBox="1"/>
          <p:nvPr/>
        </p:nvSpPr>
        <p:spPr>
          <a:xfrm>
            <a:off x="7256146" y="2669831"/>
            <a:ext cx="2635337" cy="369332"/>
          </a:xfrm>
          <a:prstGeom prst="rect">
            <a:avLst/>
          </a:prstGeom>
          <a:noFill/>
        </p:spPr>
        <p:txBody>
          <a:bodyPr wrap="none" rtlCol="0">
            <a:spAutoFit/>
          </a:bodyPr>
          <a:lstStyle/>
          <a:p>
            <a:r>
              <a:rPr lang="en-US" dirty="0">
                <a:solidFill>
                  <a:schemeClr val="bg1"/>
                </a:solidFill>
              </a:rPr>
              <a:t>Search Filters for </a:t>
            </a:r>
            <a:r>
              <a:rPr lang="en-US" dirty="0" err="1">
                <a:solidFill>
                  <a:schemeClr val="bg1"/>
                </a:solidFill>
              </a:rPr>
              <a:t>GeneLab</a:t>
            </a:r>
            <a:endParaRPr lang="en-US" dirty="0">
              <a:solidFill>
                <a:schemeClr val="bg1"/>
              </a:solidFill>
            </a:endParaRPr>
          </a:p>
        </p:txBody>
      </p:sp>
      <p:pic>
        <p:nvPicPr>
          <p:cNvPr id="9" name="Picture 8"/>
          <p:cNvPicPr>
            <a:picLocks noChangeAspect="1"/>
          </p:cNvPicPr>
          <p:nvPr/>
        </p:nvPicPr>
        <p:blipFill rotWithShape="1">
          <a:blip r:embed="rId4" cstate="print">
            <a:extLst>
              <a:ext uri="{28A0092B-C50C-407E-A947-70E740481C1C}">
                <a14:useLocalDpi xmlns:a14="http://schemas.microsoft.com/office/drawing/2010/main" val="0"/>
              </a:ext>
            </a:extLst>
          </a:blip>
          <a:srcRect t="-5351"/>
          <a:stretch/>
        </p:blipFill>
        <p:spPr>
          <a:xfrm>
            <a:off x="182791" y="141286"/>
            <a:ext cx="3916885" cy="913939"/>
          </a:xfrm>
          <a:prstGeom prst="rect">
            <a:avLst/>
          </a:prstGeom>
        </p:spPr>
      </p:pic>
    </p:spTree>
    <p:extLst>
      <p:ext uri="{BB962C8B-B14F-4D97-AF65-F5344CB8AC3E}">
        <p14:creationId xmlns:p14="http://schemas.microsoft.com/office/powerpoint/2010/main" val="175631126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1"/>
          <p:cNvSpPr>
            <a:spLocks noChangeArrowheads="1"/>
          </p:cNvSpPr>
          <p:nvPr/>
        </p:nvSpPr>
        <p:spPr bwMode="auto">
          <a:xfrm>
            <a:off x="5491201" y="4210921"/>
            <a:ext cx="5032800" cy="2532960"/>
          </a:xfrm>
          <a:prstGeom prst="rect">
            <a:avLst/>
          </a:prstGeom>
          <a:solidFill>
            <a:srgbClr val="F2F2F2"/>
          </a:solidFill>
          <a:ln w="9360" cap="sq">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en-US" altLang="en-US" sz="1633"/>
          </a:p>
        </p:txBody>
      </p:sp>
      <p:sp>
        <p:nvSpPr>
          <p:cNvPr id="11267" name="Rectangle 2"/>
          <p:cNvSpPr>
            <a:spLocks noChangeArrowheads="1"/>
          </p:cNvSpPr>
          <p:nvPr/>
        </p:nvSpPr>
        <p:spPr bwMode="auto">
          <a:xfrm>
            <a:off x="1784641" y="4210921"/>
            <a:ext cx="3551040" cy="2532960"/>
          </a:xfrm>
          <a:prstGeom prst="rect">
            <a:avLst/>
          </a:prstGeom>
          <a:solidFill>
            <a:srgbClr val="F2F2F2"/>
          </a:solidFill>
          <a:ln w="9360" cap="sq">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en-US" altLang="en-US" sz="1633"/>
          </a:p>
        </p:txBody>
      </p:sp>
      <p:sp>
        <p:nvSpPr>
          <p:cNvPr id="11268" name="Rectangle 3"/>
          <p:cNvSpPr>
            <a:spLocks noChangeArrowheads="1"/>
          </p:cNvSpPr>
          <p:nvPr/>
        </p:nvSpPr>
        <p:spPr bwMode="auto">
          <a:xfrm>
            <a:off x="5491201" y="1132201"/>
            <a:ext cx="5032800" cy="2959200"/>
          </a:xfrm>
          <a:prstGeom prst="rect">
            <a:avLst/>
          </a:prstGeom>
          <a:solidFill>
            <a:srgbClr val="F2F2F2"/>
          </a:solidFill>
          <a:ln w="9360" cap="sq">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en-US" altLang="en-US" sz="1633"/>
          </a:p>
        </p:txBody>
      </p:sp>
      <p:sp>
        <p:nvSpPr>
          <p:cNvPr id="11269" name="Rectangle 4"/>
          <p:cNvSpPr>
            <a:spLocks noChangeArrowheads="1"/>
          </p:cNvSpPr>
          <p:nvPr/>
        </p:nvSpPr>
        <p:spPr bwMode="auto">
          <a:xfrm>
            <a:off x="1976161" y="1140841"/>
            <a:ext cx="8362080" cy="5136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en-US" altLang="en-US" sz="1633"/>
          </a:p>
        </p:txBody>
      </p:sp>
      <p:sp>
        <p:nvSpPr>
          <p:cNvPr id="11270" name="Text Box 5"/>
          <p:cNvSpPr txBox="1">
            <a:spLocks noChangeArrowheads="1"/>
          </p:cNvSpPr>
          <p:nvPr/>
        </p:nvSpPr>
        <p:spPr bwMode="auto">
          <a:xfrm>
            <a:off x="4743840" y="232921"/>
            <a:ext cx="7018231" cy="6091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spcBef>
                <a:spcPts val="55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200">
                <a:solidFill>
                  <a:srgbClr val="000000"/>
                </a:solidFill>
                <a:latin typeface="Arial" panose="020B0604020202020204" pitchFamily="34" charset="0"/>
                <a:ea typeface="MS PGothic" panose="020B0600070205080204" pitchFamily="34" charset="-128"/>
              </a:defRPr>
            </a:lvl1pPr>
            <a:lvl2pPr>
              <a:spcBef>
                <a:spcPts val="475"/>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900">
                <a:solidFill>
                  <a:srgbClr val="000000"/>
                </a:solidFill>
                <a:latin typeface="Arial" panose="020B0604020202020204" pitchFamily="34" charset="0"/>
                <a:ea typeface="MS PGothic" panose="020B0600070205080204" pitchFamily="34" charset="-128"/>
              </a:defRPr>
            </a:lvl2pPr>
            <a:lvl3pPr>
              <a:spcBef>
                <a:spcPts val="425"/>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700">
                <a:solidFill>
                  <a:srgbClr val="000000"/>
                </a:solidFill>
                <a:latin typeface="Arial" panose="020B0604020202020204" pitchFamily="34" charset="0"/>
                <a:ea typeface="MS PGothic" panose="020B0600070205080204" pitchFamily="34" charset="-128"/>
                <a:cs typeface="ヒラギノ角ゴ Pro W3" charset="0"/>
              </a:defRPr>
            </a:lvl3pPr>
            <a:lvl4pPr>
              <a:spcBef>
                <a:spcPts val="375"/>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500">
                <a:solidFill>
                  <a:srgbClr val="000000"/>
                </a:solidFill>
                <a:latin typeface="Arial" panose="020B0604020202020204" pitchFamily="34" charset="0"/>
                <a:ea typeface="MS PGothic" panose="020B0600070205080204" pitchFamily="34" charset="-128"/>
                <a:cs typeface="ヒラギノ角ゴ Pro W3" charset="0"/>
              </a:defRPr>
            </a:lvl4pPr>
            <a:lvl5pPr>
              <a:spcBef>
                <a:spcPts val="325"/>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300">
                <a:solidFill>
                  <a:srgbClr val="000000"/>
                </a:solidFill>
                <a:latin typeface="Arial" panose="020B0604020202020204" pitchFamily="34" charset="0"/>
                <a:ea typeface="MS PGothic" panose="020B0600070205080204" pitchFamily="34" charset="-128"/>
                <a:cs typeface="ヒラギノ角ゴ Pro W3" charset="0"/>
              </a:defRPr>
            </a:lvl5pPr>
            <a:lvl6pPr marL="2514600" indent="-228600" defTabSz="457200" eaLnBrk="0" fontAlgn="base" hangingPunct="0">
              <a:spcBef>
                <a:spcPts val="325"/>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300">
                <a:solidFill>
                  <a:srgbClr val="000000"/>
                </a:solidFill>
                <a:latin typeface="Arial" panose="020B0604020202020204" pitchFamily="34" charset="0"/>
                <a:ea typeface="MS PGothic" panose="020B0600070205080204" pitchFamily="34" charset="-128"/>
                <a:cs typeface="ヒラギノ角ゴ Pro W3" charset="0"/>
              </a:defRPr>
            </a:lvl6pPr>
            <a:lvl7pPr marL="2971800" indent="-228600" defTabSz="457200" eaLnBrk="0" fontAlgn="base" hangingPunct="0">
              <a:spcBef>
                <a:spcPts val="325"/>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300">
                <a:solidFill>
                  <a:srgbClr val="000000"/>
                </a:solidFill>
                <a:latin typeface="Arial" panose="020B0604020202020204" pitchFamily="34" charset="0"/>
                <a:ea typeface="MS PGothic" panose="020B0600070205080204" pitchFamily="34" charset="-128"/>
                <a:cs typeface="ヒラギノ角ゴ Pro W3" charset="0"/>
              </a:defRPr>
            </a:lvl7pPr>
            <a:lvl8pPr marL="3429000" indent="-228600" defTabSz="457200" eaLnBrk="0" fontAlgn="base" hangingPunct="0">
              <a:spcBef>
                <a:spcPts val="325"/>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300">
                <a:solidFill>
                  <a:srgbClr val="000000"/>
                </a:solidFill>
                <a:latin typeface="Arial" panose="020B0604020202020204" pitchFamily="34" charset="0"/>
                <a:ea typeface="MS PGothic" panose="020B0600070205080204" pitchFamily="34" charset="-128"/>
                <a:cs typeface="ヒラギノ角ゴ Pro W3" charset="0"/>
              </a:defRPr>
            </a:lvl8pPr>
            <a:lvl9pPr marL="3886200" indent="-228600" defTabSz="457200" eaLnBrk="0" fontAlgn="base" hangingPunct="0">
              <a:spcBef>
                <a:spcPts val="325"/>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300">
                <a:solidFill>
                  <a:srgbClr val="000000"/>
                </a:solidFill>
                <a:latin typeface="Arial" panose="020B0604020202020204" pitchFamily="34" charset="0"/>
                <a:ea typeface="MS PGothic" panose="020B0600070205080204" pitchFamily="34" charset="-128"/>
                <a:cs typeface="ヒラギノ角ゴ Pro W3" charset="0"/>
              </a:defRPr>
            </a:lvl9pPr>
          </a:lstStyle>
          <a:p>
            <a:pPr eaLnBrk="1" hangingPunct="1">
              <a:spcBef>
                <a:spcPct val="0"/>
              </a:spcBef>
              <a:buClrTx/>
              <a:buFontTx/>
              <a:buNone/>
            </a:pPr>
            <a:r>
              <a:rPr lang="en-US" altLang="en-US" sz="2358" b="1" dirty="0">
                <a:solidFill>
                  <a:srgbClr val="FFFFFF"/>
                </a:solidFill>
              </a:rPr>
              <a:t>GeneLab Database: 154 data </a:t>
            </a:r>
            <a:r>
              <a:rPr lang="en-US" altLang="en-US" sz="2358" b="1" dirty="0" smtClean="0">
                <a:solidFill>
                  <a:srgbClr val="FFFFFF"/>
                </a:solidFill>
              </a:rPr>
              <a:t>sets, April2018</a:t>
            </a:r>
            <a:endParaRPr lang="en-US" altLang="en-US" sz="2358" b="1" dirty="0">
              <a:solidFill>
                <a:srgbClr val="FFFFFF"/>
              </a:solidFill>
            </a:endParaRPr>
          </a:p>
        </p:txBody>
      </p:sp>
      <p:pic>
        <p:nvPicPr>
          <p:cNvPr id="11271" name="Picture 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96000" y="4130281"/>
            <a:ext cx="4423680" cy="238032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1272" name="Picture 7"/>
          <p:cNvPicPr>
            <a:picLocks noChangeAspect="1" noChangeArrowheads="1"/>
          </p:cNvPicPr>
          <p:nvPr/>
        </p:nvPicPr>
        <p:blipFill>
          <a:blip r:embed="rId4" cstate="print">
            <a:extLst>
              <a:ext uri="{28A0092B-C50C-407E-A947-70E740481C1C}">
                <a14:useLocalDpi xmlns:a14="http://schemas.microsoft.com/office/drawing/2010/main" val="0"/>
              </a:ext>
            </a:extLst>
          </a:blip>
          <a:srcRect t="9947" b="6279"/>
          <a:stretch>
            <a:fillRect/>
          </a:stretch>
        </p:blipFill>
        <p:spPr bwMode="auto">
          <a:xfrm>
            <a:off x="5816641" y="1266121"/>
            <a:ext cx="4680000" cy="2518560"/>
          </a:xfrm>
          <a:prstGeom prst="rect">
            <a:avLst/>
          </a:prstGeom>
          <a:noFill/>
          <a:ln>
            <a:noFill/>
          </a:ln>
          <a:effectLst/>
          <a:extLst>
            <a:ext uri="{909E8E84-426E-40DD-AFC4-6F175D3DCCD1}">
              <a14:hiddenFill xmlns:a14="http://schemas.microsoft.com/office/drawing/2010/main">
                <a:blipFill dpi="0" rotWithShape="0">
                  <a:blip/>
                  <a:srcRect t="9947" b="6279"/>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1273" name="Picture 8"/>
          <p:cNvPicPr>
            <a:picLocks noChangeAspect="1" noChangeArrowheads="1"/>
          </p:cNvPicPr>
          <p:nvPr/>
        </p:nvPicPr>
        <p:blipFill>
          <a:blip r:embed="rId5" cstate="print">
            <a:extLst>
              <a:ext uri="{28A0092B-C50C-407E-A947-70E740481C1C}">
                <a14:useLocalDpi xmlns:a14="http://schemas.microsoft.com/office/drawing/2010/main" val="0"/>
              </a:ext>
            </a:extLst>
          </a:blip>
          <a:srcRect l="8391" t="9497" b="9048"/>
          <a:stretch>
            <a:fillRect/>
          </a:stretch>
        </p:blipFill>
        <p:spPr bwMode="auto">
          <a:xfrm>
            <a:off x="1784641" y="4258441"/>
            <a:ext cx="3441600" cy="2132640"/>
          </a:xfrm>
          <a:prstGeom prst="rect">
            <a:avLst/>
          </a:prstGeom>
          <a:noFill/>
          <a:ln>
            <a:noFill/>
          </a:ln>
          <a:effectLst/>
          <a:extLst>
            <a:ext uri="{909E8E84-426E-40DD-AFC4-6F175D3DCCD1}">
              <a14:hiddenFill xmlns:a14="http://schemas.microsoft.com/office/drawing/2010/main">
                <a:blipFill dpi="0" rotWithShape="0">
                  <a:blip/>
                  <a:srcRect l="8391" t="9497" b="9048"/>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1274" name="Text Box 9"/>
          <p:cNvSpPr txBox="1">
            <a:spLocks noChangeArrowheads="1"/>
          </p:cNvSpPr>
          <p:nvPr/>
        </p:nvSpPr>
        <p:spPr bwMode="auto">
          <a:xfrm>
            <a:off x="1902721" y="6408361"/>
            <a:ext cx="3620160" cy="31945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1638" tIns="42452" rIns="81638" bIns="42452">
            <a:spAutoFit/>
          </a:bodyPr>
          <a:lstStyle>
            <a:lvl1pPr>
              <a:spcBef>
                <a:spcPts val="55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200">
                <a:solidFill>
                  <a:srgbClr val="000000"/>
                </a:solidFill>
                <a:latin typeface="Arial" panose="020B0604020202020204" pitchFamily="34" charset="0"/>
                <a:ea typeface="MS PGothic" panose="020B0600070205080204" pitchFamily="34" charset="-128"/>
              </a:defRPr>
            </a:lvl1pPr>
            <a:lvl2pPr>
              <a:spcBef>
                <a:spcPts val="475"/>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900">
                <a:solidFill>
                  <a:srgbClr val="000000"/>
                </a:solidFill>
                <a:latin typeface="Arial" panose="020B0604020202020204" pitchFamily="34" charset="0"/>
                <a:ea typeface="MS PGothic" panose="020B0600070205080204" pitchFamily="34" charset="-128"/>
              </a:defRPr>
            </a:lvl2pPr>
            <a:lvl3pPr>
              <a:spcBef>
                <a:spcPts val="425"/>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700">
                <a:solidFill>
                  <a:srgbClr val="000000"/>
                </a:solidFill>
                <a:latin typeface="Arial" panose="020B0604020202020204" pitchFamily="34" charset="0"/>
                <a:ea typeface="MS PGothic" panose="020B0600070205080204" pitchFamily="34" charset="-128"/>
                <a:cs typeface="ヒラギノ角ゴ Pro W3" charset="0"/>
              </a:defRPr>
            </a:lvl3pPr>
            <a:lvl4pPr>
              <a:spcBef>
                <a:spcPts val="375"/>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500">
                <a:solidFill>
                  <a:srgbClr val="000000"/>
                </a:solidFill>
                <a:latin typeface="Arial" panose="020B0604020202020204" pitchFamily="34" charset="0"/>
                <a:ea typeface="MS PGothic" panose="020B0600070205080204" pitchFamily="34" charset="-128"/>
                <a:cs typeface="ヒラギノ角ゴ Pro W3" charset="0"/>
              </a:defRPr>
            </a:lvl4pPr>
            <a:lvl5pPr>
              <a:spcBef>
                <a:spcPts val="325"/>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300">
                <a:solidFill>
                  <a:srgbClr val="000000"/>
                </a:solidFill>
                <a:latin typeface="Arial" panose="020B0604020202020204" pitchFamily="34" charset="0"/>
                <a:ea typeface="MS PGothic" panose="020B0600070205080204" pitchFamily="34" charset="-128"/>
                <a:cs typeface="ヒラギノ角ゴ Pro W3" charset="0"/>
              </a:defRPr>
            </a:lvl5pPr>
            <a:lvl6pPr marL="2514600" indent="-228600" defTabSz="457200" eaLnBrk="0" fontAlgn="base" hangingPunct="0">
              <a:spcBef>
                <a:spcPts val="325"/>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300">
                <a:solidFill>
                  <a:srgbClr val="000000"/>
                </a:solidFill>
                <a:latin typeface="Arial" panose="020B0604020202020204" pitchFamily="34" charset="0"/>
                <a:ea typeface="MS PGothic" panose="020B0600070205080204" pitchFamily="34" charset="-128"/>
                <a:cs typeface="ヒラギノ角ゴ Pro W3" charset="0"/>
              </a:defRPr>
            </a:lvl6pPr>
            <a:lvl7pPr marL="2971800" indent="-228600" defTabSz="457200" eaLnBrk="0" fontAlgn="base" hangingPunct="0">
              <a:spcBef>
                <a:spcPts val="325"/>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300">
                <a:solidFill>
                  <a:srgbClr val="000000"/>
                </a:solidFill>
                <a:latin typeface="Arial" panose="020B0604020202020204" pitchFamily="34" charset="0"/>
                <a:ea typeface="MS PGothic" panose="020B0600070205080204" pitchFamily="34" charset="-128"/>
                <a:cs typeface="ヒラギノ角ゴ Pro W3" charset="0"/>
              </a:defRPr>
            </a:lvl7pPr>
            <a:lvl8pPr marL="3429000" indent="-228600" defTabSz="457200" eaLnBrk="0" fontAlgn="base" hangingPunct="0">
              <a:spcBef>
                <a:spcPts val="325"/>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300">
                <a:solidFill>
                  <a:srgbClr val="000000"/>
                </a:solidFill>
                <a:latin typeface="Arial" panose="020B0604020202020204" pitchFamily="34" charset="0"/>
                <a:ea typeface="MS PGothic" panose="020B0600070205080204" pitchFamily="34" charset="-128"/>
                <a:cs typeface="ヒラギノ角ゴ Pro W3" charset="0"/>
              </a:defRPr>
            </a:lvl8pPr>
            <a:lvl9pPr marL="3886200" indent="-228600" defTabSz="457200" eaLnBrk="0" fontAlgn="base" hangingPunct="0">
              <a:spcBef>
                <a:spcPts val="325"/>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300">
                <a:solidFill>
                  <a:srgbClr val="000000"/>
                </a:solidFill>
                <a:latin typeface="Arial" panose="020B0604020202020204" pitchFamily="34" charset="0"/>
                <a:ea typeface="MS PGothic" panose="020B0600070205080204" pitchFamily="34" charset="-128"/>
                <a:cs typeface="ヒラギノ角ゴ Pro W3" charset="0"/>
              </a:defRPr>
            </a:lvl9pPr>
          </a:lstStyle>
          <a:p>
            <a:pPr eaLnBrk="1">
              <a:lnSpc>
                <a:spcPct val="93000"/>
              </a:lnSpc>
              <a:spcBef>
                <a:spcPct val="0"/>
              </a:spcBef>
              <a:buClrTx/>
              <a:buFontTx/>
              <a:buNone/>
            </a:pPr>
            <a:r>
              <a:rPr lang="en-US" altLang="en-US" sz="1633" b="1"/>
              <a:t>Majority is spaceflight samples</a:t>
            </a:r>
          </a:p>
        </p:txBody>
      </p:sp>
      <p:sp>
        <p:nvSpPr>
          <p:cNvPr id="11275" name="Text Box 10"/>
          <p:cNvSpPr txBox="1">
            <a:spLocks noChangeArrowheads="1"/>
          </p:cNvSpPr>
          <p:nvPr/>
        </p:nvSpPr>
        <p:spPr bwMode="auto">
          <a:xfrm>
            <a:off x="5522881" y="6401162"/>
            <a:ext cx="2854080" cy="31945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1638" tIns="42452" rIns="81638" bIns="42452">
            <a:spAutoFit/>
          </a:bodyPr>
          <a:lstStyle>
            <a:lvl1pPr>
              <a:spcBef>
                <a:spcPts val="55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200">
                <a:solidFill>
                  <a:srgbClr val="000000"/>
                </a:solidFill>
                <a:latin typeface="Arial" panose="020B0604020202020204" pitchFamily="34" charset="0"/>
                <a:ea typeface="MS PGothic" panose="020B0600070205080204" pitchFamily="34" charset="-128"/>
              </a:defRPr>
            </a:lvl1pPr>
            <a:lvl2pPr>
              <a:spcBef>
                <a:spcPts val="475"/>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900">
                <a:solidFill>
                  <a:srgbClr val="000000"/>
                </a:solidFill>
                <a:latin typeface="Arial" panose="020B0604020202020204" pitchFamily="34" charset="0"/>
                <a:ea typeface="MS PGothic" panose="020B0600070205080204" pitchFamily="34" charset="-128"/>
              </a:defRPr>
            </a:lvl2pPr>
            <a:lvl3pPr>
              <a:spcBef>
                <a:spcPts val="425"/>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700">
                <a:solidFill>
                  <a:srgbClr val="000000"/>
                </a:solidFill>
                <a:latin typeface="Arial" panose="020B0604020202020204" pitchFamily="34" charset="0"/>
                <a:ea typeface="MS PGothic" panose="020B0600070205080204" pitchFamily="34" charset="-128"/>
                <a:cs typeface="ヒラギノ角ゴ Pro W3" charset="0"/>
              </a:defRPr>
            </a:lvl3pPr>
            <a:lvl4pPr>
              <a:spcBef>
                <a:spcPts val="375"/>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500">
                <a:solidFill>
                  <a:srgbClr val="000000"/>
                </a:solidFill>
                <a:latin typeface="Arial" panose="020B0604020202020204" pitchFamily="34" charset="0"/>
                <a:ea typeface="MS PGothic" panose="020B0600070205080204" pitchFamily="34" charset="-128"/>
                <a:cs typeface="ヒラギノ角ゴ Pro W3" charset="0"/>
              </a:defRPr>
            </a:lvl4pPr>
            <a:lvl5pPr>
              <a:spcBef>
                <a:spcPts val="325"/>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300">
                <a:solidFill>
                  <a:srgbClr val="000000"/>
                </a:solidFill>
                <a:latin typeface="Arial" panose="020B0604020202020204" pitchFamily="34" charset="0"/>
                <a:ea typeface="MS PGothic" panose="020B0600070205080204" pitchFamily="34" charset="-128"/>
                <a:cs typeface="ヒラギノ角ゴ Pro W3" charset="0"/>
              </a:defRPr>
            </a:lvl5pPr>
            <a:lvl6pPr marL="2514600" indent="-228600" defTabSz="457200" eaLnBrk="0" fontAlgn="base" hangingPunct="0">
              <a:spcBef>
                <a:spcPts val="325"/>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300">
                <a:solidFill>
                  <a:srgbClr val="000000"/>
                </a:solidFill>
                <a:latin typeface="Arial" panose="020B0604020202020204" pitchFamily="34" charset="0"/>
                <a:ea typeface="MS PGothic" panose="020B0600070205080204" pitchFamily="34" charset="-128"/>
                <a:cs typeface="ヒラギノ角ゴ Pro W3" charset="0"/>
              </a:defRPr>
            </a:lvl6pPr>
            <a:lvl7pPr marL="2971800" indent="-228600" defTabSz="457200" eaLnBrk="0" fontAlgn="base" hangingPunct="0">
              <a:spcBef>
                <a:spcPts val="325"/>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300">
                <a:solidFill>
                  <a:srgbClr val="000000"/>
                </a:solidFill>
                <a:latin typeface="Arial" panose="020B0604020202020204" pitchFamily="34" charset="0"/>
                <a:ea typeface="MS PGothic" panose="020B0600070205080204" pitchFamily="34" charset="-128"/>
                <a:cs typeface="ヒラギノ角ゴ Pro W3" charset="0"/>
              </a:defRPr>
            </a:lvl7pPr>
            <a:lvl8pPr marL="3429000" indent="-228600" defTabSz="457200" eaLnBrk="0" fontAlgn="base" hangingPunct="0">
              <a:spcBef>
                <a:spcPts val="325"/>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300">
                <a:solidFill>
                  <a:srgbClr val="000000"/>
                </a:solidFill>
                <a:latin typeface="Arial" panose="020B0604020202020204" pitchFamily="34" charset="0"/>
                <a:ea typeface="MS PGothic" panose="020B0600070205080204" pitchFamily="34" charset="-128"/>
                <a:cs typeface="ヒラギノ角ゴ Pro W3" charset="0"/>
              </a:defRPr>
            </a:lvl8pPr>
            <a:lvl9pPr marL="3886200" indent="-228600" defTabSz="457200" eaLnBrk="0" fontAlgn="base" hangingPunct="0">
              <a:spcBef>
                <a:spcPts val="325"/>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300">
                <a:solidFill>
                  <a:srgbClr val="000000"/>
                </a:solidFill>
                <a:latin typeface="Arial" panose="020B0604020202020204" pitchFamily="34" charset="0"/>
                <a:ea typeface="MS PGothic" panose="020B0600070205080204" pitchFamily="34" charset="-128"/>
                <a:cs typeface="ヒラギノ角ゴ Pro W3" charset="0"/>
              </a:defRPr>
            </a:lvl9pPr>
          </a:lstStyle>
          <a:p>
            <a:pPr eaLnBrk="1">
              <a:lnSpc>
                <a:spcPct val="93000"/>
              </a:lnSpc>
              <a:spcBef>
                <a:spcPct val="0"/>
              </a:spcBef>
              <a:buClrTx/>
              <a:buFontTx/>
              <a:buNone/>
            </a:pPr>
            <a:r>
              <a:rPr lang="en-US" altLang="en-US" sz="1633" b="1"/>
              <a:t>Distribution by assay type</a:t>
            </a:r>
          </a:p>
        </p:txBody>
      </p:sp>
      <p:sp>
        <p:nvSpPr>
          <p:cNvPr id="11276" name="Text Box 12"/>
          <p:cNvSpPr txBox="1">
            <a:spLocks noChangeArrowheads="1"/>
          </p:cNvSpPr>
          <p:nvPr/>
        </p:nvSpPr>
        <p:spPr bwMode="auto">
          <a:xfrm>
            <a:off x="6608641" y="3787561"/>
            <a:ext cx="4065120" cy="31945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1638" tIns="42452" rIns="81638" bIns="42452">
            <a:spAutoFit/>
          </a:bodyPr>
          <a:lstStyle>
            <a:lvl1pPr>
              <a:spcBef>
                <a:spcPts val="55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200">
                <a:solidFill>
                  <a:srgbClr val="000000"/>
                </a:solidFill>
                <a:latin typeface="Arial" panose="020B0604020202020204" pitchFamily="34" charset="0"/>
                <a:ea typeface="MS PGothic" panose="020B0600070205080204" pitchFamily="34" charset="-128"/>
              </a:defRPr>
            </a:lvl1pPr>
            <a:lvl2pPr>
              <a:spcBef>
                <a:spcPts val="475"/>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900">
                <a:solidFill>
                  <a:srgbClr val="000000"/>
                </a:solidFill>
                <a:latin typeface="Arial" panose="020B0604020202020204" pitchFamily="34" charset="0"/>
                <a:ea typeface="MS PGothic" panose="020B0600070205080204" pitchFamily="34" charset="-128"/>
              </a:defRPr>
            </a:lvl2pPr>
            <a:lvl3pPr>
              <a:spcBef>
                <a:spcPts val="425"/>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700">
                <a:solidFill>
                  <a:srgbClr val="000000"/>
                </a:solidFill>
                <a:latin typeface="Arial" panose="020B0604020202020204" pitchFamily="34" charset="0"/>
                <a:ea typeface="MS PGothic" panose="020B0600070205080204" pitchFamily="34" charset="-128"/>
                <a:cs typeface="ヒラギノ角ゴ Pro W3" charset="0"/>
              </a:defRPr>
            </a:lvl3pPr>
            <a:lvl4pPr>
              <a:spcBef>
                <a:spcPts val="375"/>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500">
                <a:solidFill>
                  <a:srgbClr val="000000"/>
                </a:solidFill>
                <a:latin typeface="Arial" panose="020B0604020202020204" pitchFamily="34" charset="0"/>
                <a:ea typeface="MS PGothic" panose="020B0600070205080204" pitchFamily="34" charset="-128"/>
                <a:cs typeface="ヒラギノ角ゴ Pro W3" charset="0"/>
              </a:defRPr>
            </a:lvl4pPr>
            <a:lvl5pPr>
              <a:spcBef>
                <a:spcPts val="325"/>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300">
                <a:solidFill>
                  <a:srgbClr val="000000"/>
                </a:solidFill>
                <a:latin typeface="Arial" panose="020B0604020202020204" pitchFamily="34" charset="0"/>
                <a:ea typeface="MS PGothic" panose="020B0600070205080204" pitchFamily="34" charset="-128"/>
                <a:cs typeface="ヒラギノ角ゴ Pro W3" charset="0"/>
              </a:defRPr>
            </a:lvl5pPr>
            <a:lvl6pPr marL="2514600" indent="-228600" defTabSz="457200" eaLnBrk="0" fontAlgn="base" hangingPunct="0">
              <a:spcBef>
                <a:spcPts val="325"/>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300">
                <a:solidFill>
                  <a:srgbClr val="000000"/>
                </a:solidFill>
                <a:latin typeface="Arial" panose="020B0604020202020204" pitchFamily="34" charset="0"/>
                <a:ea typeface="MS PGothic" panose="020B0600070205080204" pitchFamily="34" charset="-128"/>
                <a:cs typeface="ヒラギノ角ゴ Pro W3" charset="0"/>
              </a:defRPr>
            </a:lvl6pPr>
            <a:lvl7pPr marL="2971800" indent="-228600" defTabSz="457200" eaLnBrk="0" fontAlgn="base" hangingPunct="0">
              <a:spcBef>
                <a:spcPts val="325"/>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300">
                <a:solidFill>
                  <a:srgbClr val="000000"/>
                </a:solidFill>
                <a:latin typeface="Arial" panose="020B0604020202020204" pitchFamily="34" charset="0"/>
                <a:ea typeface="MS PGothic" panose="020B0600070205080204" pitchFamily="34" charset="-128"/>
                <a:cs typeface="ヒラギノ角ゴ Pro W3" charset="0"/>
              </a:defRPr>
            </a:lvl7pPr>
            <a:lvl8pPr marL="3429000" indent="-228600" defTabSz="457200" eaLnBrk="0" fontAlgn="base" hangingPunct="0">
              <a:spcBef>
                <a:spcPts val="325"/>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300">
                <a:solidFill>
                  <a:srgbClr val="000000"/>
                </a:solidFill>
                <a:latin typeface="Arial" panose="020B0604020202020204" pitchFamily="34" charset="0"/>
                <a:ea typeface="MS PGothic" panose="020B0600070205080204" pitchFamily="34" charset="-128"/>
                <a:cs typeface="ヒラギノ角ゴ Pro W3" charset="0"/>
              </a:defRPr>
            </a:lvl8pPr>
            <a:lvl9pPr marL="3886200" indent="-228600" defTabSz="457200" eaLnBrk="0" fontAlgn="base" hangingPunct="0">
              <a:spcBef>
                <a:spcPts val="325"/>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300">
                <a:solidFill>
                  <a:srgbClr val="000000"/>
                </a:solidFill>
                <a:latin typeface="Arial" panose="020B0604020202020204" pitchFamily="34" charset="0"/>
                <a:ea typeface="MS PGothic" panose="020B0600070205080204" pitchFamily="34" charset="-128"/>
                <a:cs typeface="ヒラギノ角ゴ Pro W3" charset="0"/>
              </a:defRPr>
            </a:lvl9pPr>
          </a:lstStyle>
          <a:p>
            <a:pPr eaLnBrk="1">
              <a:lnSpc>
                <a:spcPct val="93000"/>
              </a:lnSpc>
              <a:spcBef>
                <a:spcPct val="0"/>
              </a:spcBef>
              <a:buClrTx/>
              <a:buFontTx/>
              <a:buNone/>
            </a:pPr>
            <a:r>
              <a:rPr lang="en-US" altLang="en-US" sz="1633" b="1"/>
              <a:t>Distribution by organism type</a:t>
            </a:r>
          </a:p>
        </p:txBody>
      </p:sp>
      <p:sp>
        <p:nvSpPr>
          <p:cNvPr id="11277" name="Rectangle 13"/>
          <p:cNvSpPr>
            <a:spLocks noChangeArrowheads="1"/>
          </p:cNvSpPr>
          <p:nvPr/>
        </p:nvSpPr>
        <p:spPr bwMode="auto">
          <a:xfrm>
            <a:off x="1784641" y="1132201"/>
            <a:ext cx="3551040" cy="2959200"/>
          </a:xfrm>
          <a:prstGeom prst="rect">
            <a:avLst/>
          </a:prstGeom>
          <a:solidFill>
            <a:srgbClr val="F2F2F2"/>
          </a:solidFill>
          <a:ln w="9360" cap="sq">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en-US" altLang="en-US" sz="1633"/>
          </a:p>
        </p:txBody>
      </p:sp>
      <p:sp>
        <p:nvSpPr>
          <p:cNvPr id="11278" name="Text Box 15"/>
          <p:cNvSpPr txBox="1">
            <a:spLocks noChangeArrowheads="1"/>
          </p:cNvSpPr>
          <p:nvPr/>
        </p:nvSpPr>
        <p:spPr bwMode="auto">
          <a:xfrm>
            <a:off x="2216641" y="3738601"/>
            <a:ext cx="3260160" cy="31945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1638" tIns="42452" rIns="81638" bIns="42452">
            <a:spAutoFit/>
          </a:bodyPr>
          <a:lstStyle>
            <a:lvl1pPr>
              <a:spcBef>
                <a:spcPts val="55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200">
                <a:solidFill>
                  <a:srgbClr val="000000"/>
                </a:solidFill>
                <a:latin typeface="Arial" panose="020B0604020202020204" pitchFamily="34" charset="0"/>
                <a:ea typeface="MS PGothic" panose="020B0600070205080204" pitchFamily="34" charset="-128"/>
              </a:defRPr>
            </a:lvl1pPr>
            <a:lvl2pPr>
              <a:spcBef>
                <a:spcPts val="475"/>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900">
                <a:solidFill>
                  <a:srgbClr val="000000"/>
                </a:solidFill>
                <a:latin typeface="Arial" panose="020B0604020202020204" pitchFamily="34" charset="0"/>
                <a:ea typeface="MS PGothic" panose="020B0600070205080204" pitchFamily="34" charset="-128"/>
              </a:defRPr>
            </a:lvl2pPr>
            <a:lvl3pPr>
              <a:spcBef>
                <a:spcPts val="425"/>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700">
                <a:solidFill>
                  <a:srgbClr val="000000"/>
                </a:solidFill>
                <a:latin typeface="Arial" panose="020B0604020202020204" pitchFamily="34" charset="0"/>
                <a:ea typeface="MS PGothic" panose="020B0600070205080204" pitchFamily="34" charset="-128"/>
                <a:cs typeface="ヒラギノ角ゴ Pro W3" charset="0"/>
              </a:defRPr>
            </a:lvl3pPr>
            <a:lvl4pPr>
              <a:spcBef>
                <a:spcPts val="375"/>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500">
                <a:solidFill>
                  <a:srgbClr val="000000"/>
                </a:solidFill>
                <a:latin typeface="Arial" panose="020B0604020202020204" pitchFamily="34" charset="0"/>
                <a:ea typeface="MS PGothic" panose="020B0600070205080204" pitchFamily="34" charset="-128"/>
                <a:cs typeface="ヒラギノ角ゴ Pro W3" charset="0"/>
              </a:defRPr>
            </a:lvl4pPr>
            <a:lvl5pPr>
              <a:spcBef>
                <a:spcPts val="325"/>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300">
                <a:solidFill>
                  <a:srgbClr val="000000"/>
                </a:solidFill>
                <a:latin typeface="Arial" panose="020B0604020202020204" pitchFamily="34" charset="0"/>
                <a:ea typeface="MS PGothic" panose="020B0600070205080204" pitchFamily="34" charset="-128"/>
                <a:cs typeface="ヒラギノ角ゴ Pro W3" charset="0"/>
              </a:defRPr>
            </a:lvl5pPr>
            <a:lvl6pPr marL="2514600" indent="-228600" defTabSz="457200" eaLnBrk="0" fontAlgn="base" hangingPunct="0">
              <a:spcBef>
                <a:spcPts val="325"/>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300">
                <a:solidFill>
                  <a:srgbClr val="000000"/>
                </a:solidFill>
                <a:latin typeface="Arial" panose="020B0604020202020204" pitchFamily="34" charset="0"/>
                <a:ea typeface="MS PGothic" panose="020B0600070205080204" pitchFamily="34" charset="-128"/>
                <a:cs typeface="ヒラギノ角ゴ Pro W3" charset="0"/>
              </a:defRPr>
            </a:lvl6pPr>
            <a:lvl7pPr marL="2971800" indent="-228600" defTabSz="457200" eaLnBrk="0" fontAlgn="base" hangingPunct="0">
              <a:spcBef>
                <a:spcPts val="325"/>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300">
                <a:solidFill>
                  <a:srgbClr val="000000"/>
                </a:solidFill>
                <a:latin typeface="Arial" panose="020B0604020202020204" pitchFamily="34" charset="0"/>
                <a:ea typeface="MS PGothic" panose="020B0600070205080204" pitchFamily="34" charset="-128"/>
                <a:cs typeface="ヒラギノ角ゴ Pro W3" charset="0"/>
              </a:defRPr>
            </a:lvl7pPr>
            <a:lvl8pPr marL="3429000" indent="-228600" defTabSz="457200" eaLnBrk="0" fontAlgn="base" hangingPunct="0">
              <a:spcBef>
                <a:spcPts val="325"/>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300">
                <a:solidFill>
                  <a:srgbClr val="000000"/>
                </a:solidFill>
                <a:latin typeface="Arial" panose="020B0604020202020204" pitchFamily="34" charset="0"/>
                <a:ea typeface="MS PGothic" panose="020B0600070205080204" pitchFamily="34" charset="-128"/>
                <a:cs typeface="ヒラギノ角ゴ Pro W3" charset="0"/>
              </a:defRPr>
            </a:lvl8pPr>
            <a:lvl9pPr marL="3886200" indent="-228600" defTabSz="457200" eaLnBrk="0" fontAlgn="base" hangingPunct="0">
              <a:spcBef>
                <a:spcPts val="325"/>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300">
                <a:solidFill>
                  <a:srgbClr val="000000"/>
                </a:solidFill>
                <a:latin typeface="Arial" panose="020B0604020202020204" pitchFamily="34" charset="0"/>
                <a:ea typeface="MS PGothic" panose="020B0600070205080204" pitchFamily="34" charset="-128"/>
                <a:cs typeface="ヒラギノ角ゴ Pro W3" charset="0"/>
              </a:defRPr>
            </a:lvl9pPr>
          </a:lstStyle>
          <a:p>
            <a:pPr eaLnBrk="1">
              <a:lnSpc>
                <a:spcPct val="93000"/>
              </a:lnSpc>
              <a:spcBef>
                <a:spcPct val="0"/>
              </a:spcBef>
              <a:buClrTx/>
              <a:buFontTx/>
              <a:buNone/>
            </a:pPr>
            <a:r>
              <a:rPr lang="en-US" altLang="en-US" sz="1633" b="1"/>
              <a:t>Data Growth Since 2014</a:t>
            </a:r>
          </a:p>
        </p:txBody>
      </p:sp>
      <p:pic>
        <p:nvPicPr>
          <p:cNvPr id="11279" name="Picture 8"/>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103361" y="5502601"/>
            <a:ext cx="2416320" cy="1156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1280" name="Straight Arrow Connector 10"/>
          <p:cNvCxnSpPr>
            <a:cxnSpLocks noChangeShapeType="1"/>
          </p:cNvCxnSpPr>
          <p:nvPr/>
        </p:nvCxnSpPr>
        <p:spPr bwMode="auto">
          <a:xfrm>
            <a:off x="6510721" y="4811401"/>
            <a:ext cx="2280960" cy="760320"/>
          </a:xfrm>
          <a:prstGeom prst="straightConnector1">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aphicFrame>
        <p:nvGraphicFramePr>
          <p:cNvPr id="21" name="Chart 20">
            <a:extLst/>
          </p:cNvPr>
          <p:cNvGraphicFramePr>
            <a:graphicFrameLocks/>
          </p:cNvGraphicFramePr>
          <p:nvPr>
            <p:extLst/>
          </p:nvPr>
        </p:nvGraphicFramePr>
        <p:xfrm>
          <a:off x="1883573" y="1075321"/>
          <a:ext cx="3342669" cy="2643840"/>
        </p:xfrm>
        <a:graphic>
          <a:graphicData uri="http://schemas.openxmlformats.org/drawingml/2006/chart">
            <c:chart xmlns:c="http://schemas.openxmlformats.org/drawingml/2006/chart" xmlns:r="http://schemas.openxmlformats.org/officeDocument/2006/relationships" r:id="rId7"/>
          </a:graphicData>
        </a:graphic>
      </p:graphicFrame>
      <p:pic>
        <p:nvPicPr>
          <p:cNvPr id="18" name="Picture 17"/>
          <p:cNvPicPr>
            <a:picLocks noChangeAspect="1"/>
          </p:cNvPicPr>
          <p:nvPr/>
        </p:nvPicPr>
        <p:blipFill rotWithShape="1">
          <a:blip r:embed="rId8" cstate="print">
            <a:extLst>
              <a:ext uri="{28A0092B-C50C-407E-A947-70E740481C1C}">
                <a14:useLocalDpi xmlns:a14="http://schemas.microsoft.com/office/drawing/2010/main" val="0"/>
              </a:ext>
            </a:extLst>
          </a:blip>
          <a:srcRect t="-5351"/>
          <a:stretch/>
        </p:blipFill>
        <p:spPr>
          <a:xfrm>
            <a:off x="182791" y="141286"/>
            <a:ext cx="3916885" cy="913939"/>
          </a:xfrm>
          <a:prstGeom prst="rect">
            <a:avLst/>
          </a:prstGeom>
        </p:spPr>
      </p:pic>
    </p:spTree>
    <p:extLst>
      <p:ext uri="{BB962C8B-B14F-4D97-AF65-F5344CB8AC3E}">
        <p14:creationId xmlns:p14="http://schemas.microsoft.com/office/powerpoint/2010/main" val="882138828"/>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1524000" y="38100"/>
            <a:ext cx="8950036" cy="1143000"/>
          </a:xfrm>
        </p:spPr>
        <p:txBody>
          <a:bodyPr/>
          <a:lstStyle/>
          <a:p>
            <a:pPr eaLnBrk="1" hangingPunct="1">
              <a:defRPr/>
            </a:pPr>
            <a:r>
              <a:rPr lang="en-US" dirty="0" smtClean="0">
                <a:latin typeface="Arial" pitchFamily="34" charset="0"/>
                <a:cs typeface="Arial" pitchFamily="34" charset="0"/>
              </a:rPr>
              <a:t>International Space Station</a:t>
            </a:r>
          </a:p>
        </p:txBody>
      </p:sp>
      <p:sp>
        <p:nvSpPr>
          <p:cNvPr id="21507" name="Slide Number Placeholder 4"/>
          <p:cNvSpPr>
            <a:spLocks noGrp="1"/>
          </p:cNvSpPr>
          <p:nvPr>
            <p:ph type="sldNum" sz="quarter" idx="12"/>
          </p:nvPr>
        </p:nvSpPr>
        <p:spPr bwMode="auto">
          <a:xfrm>
            <a:off x="10134600" y="6416676"/>
            <a:ext cx="457200" cy="365125"/>
          </a:xfrm>
          <a:prstGeom prst="rect">
            <a:avLst/>
          </a:prstGeom>
          <a:noFill/>
          <a:ln>
            <a:miter lim="800000"/>
            <a:headEnd/>
            <a:tailEnd/>
          </a:ln>
        </p:spPr>
        <p:txBody>
          <a:bodyPr vert="horz" wrap="square" lIns="91429" tIns="45714" rIns="91429" bIns="45714" numCol="1" rtlCol="0" anchor="ctr" anchorCtr="0" compatLnSpc="1">
            <a:prstTxWarp prst="textNoShape">
              <a:avLst/>
            </a:prstTxWarp>
          </a:bodyPr>
          <a:lstStyle/>
          <a:p>
            <a:fld id="{52BBACCB-2B5E-48F8-928E-FEC4853CFE5E}" type="slidenum">
              <a:rPr lang="en-US" smtClean="0">
                <a:latin typeface="Arial" pitchFamily="34" charset="0"/>
              </a:rPr>
              <a:pPr/>
              <a:t>3</a:t>
            </a:fld>
            <a:endParaRPr lang="en-US" dirty="0" smtClean="0">
              <a:latin typeface="Arial" pitchFamily="34" charset="0"/>
            </a:endParaRPr>
          </a:p>
        </p:txBody>
      </p:sp>
      <p:pic>
        <p:nvPicPr>
          <p:cNvPr id="21508" name="Picture 5" descr="ISS-transp_onfootballfieldWNASA.tif"/>
          <p:cNvPicPr>
            <a:picLocks noChangeAspect="1"/>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1" y="609600"/>
            <a:ext cx="12123582" cy="5030145"/>
          </a:xfrm>
          <a:prstGeom prst="rect">
            <a:avLst/>
          </a:prstGeom>
          <a:noFill/>
          <a:ln w="9525">
            <a:noFill/>
            <a:miter lim="800000"/>
            <a:headEnd/>
            <a:tailEnd/>
          </a:ln>
        </p:spPr>
      </p:pic>
      <p:sp>
        <p:nvSpPr>
          <p:cNvPr id="21509" name="TextBox 7"/>
          <p:cNvSpPr txBox="1">
            <a:spLocks noChangeArrowheads="1"/>
          </p:cNvSpPr>
          <p:nvPr/>
        </p:nvSpPr>
        <p:spPr bwMode="auto">
          <a:xfrm>
            <a:off x="1939636" y="5181375"/>
            <a:ext cx="8534400" cy="1600426"/>
          </a:xfrm>
          <a:prstGeom prst="rect">
            <a:avLst/>
          </a:prstGeom>
          <a:noFill/>
          <a:ln w="9525">
            <a:noFill/>
            <a:miter lim="800000"/>
            <a:headEnd/>
            <a:tailEnd/>
          </a:ln>
        </p:spPr>
        <p:txBody>
          <a:bodyPr lIns="91429" tIns="45714" rIns="91429" bIns="45714">
            <a:spAutoFit/>
          </a:bodyPr>
          <a:lstStyle/>
          <a:p>
            <a:r>
              <a:rPr lang="sv-SE" sz="1600" dirty="0"/>
              <a:t>Spacecraft Mass: 799,046 lb (362,441 kg)</a:t>
            </a:r>
          </a:p>
          <a:p>
            <a:r>
              <a:rPr lang="en-US" sz="1600" dirty="0"/>
              <a:t>Velocity: 17,500 mph (28,200 </a:t>
            </a:r>
            <a:r>
              <a:rPr lang="en-US" sz="1600" dirty="0" err="1"/>
              <a:t>kph</a:t>
            </a:r>
            <a:r>
              <a:rPr lang="en-US" sz="1600" dirty="0"/>
              <a:t>)</a:t>
            </a:r>
          </a:p>
          <a:p>
            <a:r>
              <a:rPr lang="en-US" sz="1600" dirty="0"/>
              <a:t>Altitude:  ~220 miles above Earth</a:t>
            </a:r>
          </a:p>
          <a:p>
            <a:r>
              <a:rPr lang="en-US" sz="1600" dirty="0"/>
              <a:t>Power: 80 kW continuous</a:t>
            </a:r>
          </a:p>
          <a:p>
            <a:r>
              <a:rPr lang="en-US" sz="1600" dirty="0"/>
              <a:t>Science Capability: Laboratories built by US, Europe, Japan, and Russia</a:t>
            </a:r>
          </a:p>
          <a:p>
            <a:r>
              <a:rPr lang="en-US" sz="1600" dirty="0"/>
              <a:t>Extended through </a:t>
            </a:r>
            <a:r>
              <a:rPr lang="en-US" sz="1600" i="1" dirty="0"/>
              <a:t>at least </a:t>
            </a:r>
            <a:r>
              <a:rPr lang="en-US" sz="1600" dirty="0"/>
              <a:t>2024</a:t>
            </a:r>
          </a:p>
        </p:txBody>
      </p:sp>
    </p:spTree>
    <p:extLst>
      <p:ext uri="{BB962C8B-B14F-4D97-AF65-F5344CB8AC3E}">
        <p14:creationId xmlns:p14="http://schemas.microsoft.com/office/powerpoint/2010/main" val="156535845"/>
      </p:ext>
    </p:extLst>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ext Box 1">
            <a:extLst/>
          </p:cNvPr>
          <p:cNvSpPr txBox="1">
            <a:spLocks noChangeArrowheads="1"/>
          </p:cNvSpPr>
          <p:nvPr/>
        </p:nvSpPr>
        <p:spPr bwMode="auto">
          <a:xfrm>
            <a:off x="4272658" y="371047"/>
            <a:ext cx="7739670" cy="5136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241300" indent="-241300">
              <a:tabLst>
                <a:tab pos="241300" algn="l"/>
                <a:tab pos="698500" algn="l"/>
                <a:tab pos="1155700" algn="l"/>
                <a:tab pos="1612900" algn="l"/>
                <a:tab pos="2070100" algn="l"/>
                <a:tab pos="2527300" algn="l"/>
                <a:tab pos="2984500" algn="l"/>
                <a:tab pos="3441700" algn="l"/>
                <a:tab pos="3898900" algn="l"/>
                <a:tab pos="4356100" algn="l"/>
                <a:tab pos="4813300" algn="l"/>
                <a:tab pos="5270500" algn="l"/>
                <a:tab pos="5727700" algn="l"/>
                <a:tab pos="6184900" algn="l"/>
                <a:tab pos="6642100" algn="l"/>
                <a:tab pos="7099300" algn="l"/>
                <a:tab pos="7556500" algn="l"/>
                <a:tab pos="8013700" algn="l"/>
                <a:tab pos="8470900" algn="l"/>
                <a:tab pos="8928100" algn="l"/>
                <a:tab pos="9385300" algn="l"/>
              </a:tabLst>
              <a:defRPr>
                <a:solidFill>
                  <a:srgbClr val="FFFFFF"/>
                </a:solidFill>
                <a:latin typeface="Arial" panose="020B0604020202020204" pitchFamily="34" charset="0"/>
                <a:cs typeface="WenQuanYi Zen Hei Sharp" charset="0"/>
              </a:defRPr>
            </a:lvl1pPr>
            <a:lvl2pPr marL="850900" indent="-457200">
              <a:tabLst>
                <a:tab pos="241300" algn="l"/>
                <a:tab pos="698500" algn="l"/>
                <a:tab pos="1155700" algn="l"/>
                <a:tab pos="1612900" algn="l"/>
                <a:tab pos="2070100" algn="l"/>
                <a:tab pos="2527300" algn="l"/>
                <a:tab pos="2984500" algn="l"/>
                <a:tab pos="3441700" algn="l"/>
                <a:tab pos="3898900" algn="l"/>
                <a:tab pos="4356100" algn="l"/>
                <a:tab pos="4813300" algn="l"/>
                <a:tab pos="5270500" algn="l"/>
                <a:tab pos="5727700" algn="l"/>
                <a:tab pos="6184900" algn="l"/>
                <a:tab pos="6642100" algn="l"/>
                <a:tab pos="7099300" algn="l"/>
                <a:tab pos="7556500" algn="l"/>
                <a:tab pos="8013700" algn="l"/>
                <a:tab pos="8470900" algn="l"/>
                <a:tab pos="8928100" algn="l"/>
                <a:tab pos="9385300" algn="l"/>
              </a:tabLst>
              <a:defRPr>
                <a:solidFill>
                  <a:srgbClr val="FFFFFF"/>
                </a:solidFill>
                <a:latin typeface="Arial" panose="020B0604020202020204" pitchFamily="34" charset="0"/>
                <a:cs typeface="WenQuanYi Zen Hei Sharp" charset="0"/>
              </a:defRPr>
            </a:lvl2pPr>
            <a:lvl3pPr>
              <a:tabLst>
                <a:tab pos="241300" algn="l"/>
                <a:tab pos="698500" algn="l"/>
                <a:tab pos="1155700" algn="l"/>
                <a:tab pos="1612900" algn="l"/>
                <a:tab pos="2070100" algn="l"/>
                <a:tab pos="2527300" algn="l"/>
                <a:tab pos="2984500" algn="l"/>
                <a:tab pos="3441700" algn="l"/>
                <a:tab pos="3898900" algn="l"/>
                <a:tab pos="4356100" algn="l"/>
                <a:tab pos="4813300" algn="l"/>
                <a:tab pos="5270500" algn="l"/>
                <a:tab pos="5727700" algn="l"/>
                <a:tab pos="6184900" algn="l"/>
                <a:tab pos="6642100" algn="l"/>
                <a:tab pos="7099300" algn="l"/>
                <a:tab pos="7556500" algn="l"/>
                <a:tab pos="8013700" algn="l"/>
                <a:tab pos="8470900" algn="l"/>
                <a:tab pos="8928100" algn="l"/>
                <a:tab pos="9385300" algn="l"/>
              </a:tabLst>
              <a:defRPr>
                <a:solidFill>
                  <a:srgbClr val="FFFFFF"/>
                </a:solidFill>
                <a:latin typeface="Arial" panose="020B0604020202020204" pitchFamily="34" charset="0"/>
                <a:cs typeface="WenQuanYi Zen Hei Sharp" charset="0"/>
              </a:defRPr>
            </a:lvl3pPr>
            <a:lvl4pPr>
              <a:tabLst>
                <a:tab pos="241300" algn="l"/>
                <a:tab pos="698500" algn="l"/>
                <a:tab pos="1155700" algn="l"/>
                <a:tab pos="1612900" algn="l"/>
                <a:tab pos="2070100" algn="l"/>
                <a:tab pos="2527300" algn="l"/>
                <a:tab pos="2984500" algn="l"/>
                <a:tab pos="3441700" algn="l"/>
                <a:tab pos="3898900" algn="l"/>
                <a:tab pos="4356100" algn="l"/>
                <a:tab pos="4813300" algn="l"/>
                <a:tab pos="5270500" algn="l"/>
                <a:tab pos="5727700" algn="l"/>
                <a:tab pos="6184900" algn="l"/>
                <a:tab pos="6642100" algn="l"/>
                <a:tab pos="7099300" algn="l"/>
                <a:tab pos="7556500" algn="l"/>
                <a:tab pos="8013700" algn="l"/>
                <a:tab pos="8470900" algn="l"/>
                <a:tab pos="8928100" algn="l"/>
                <a:tab pos="9385300" algn="l"/>
              </a:tabLst>
              <a:defRPr>
                <a:solidFill>
                  <a:srgbClr val="FFFFFF"/>
                </a:solidFill>
                <a:latin typeface="Arial" panose="020B0604020202020204" pitchFamily="34" charset="0"/>
                <a:cs typeface="WenQuanYi Zen Hei Sharp" charset="0"/>
              </a:defRPr>
            </a:lvl4pPr>
            <a:lvl5pPr>
              <a:tabLst>
                <a:tab pos="241300" algn="l"/>
                <a:tab pos="698500" algn="l"/>
                <a:tab pos="1155700" algn="l"/>
                <a:tab pos="1612900" algn="l"/>
                <a:tab pos="2070100" algn="l"/>
                <a:tab pos="2527300" algn="l"/>
                <a:tab pos="2984500" algn="l"/>
                <a:tab pos="3441700" algn="l"/>
                <a:tab pos="3898900" algn="l"/>
                <a:tab pos="4356100" algn="l"/>
                <a:tab pos="4813300" algn="l"/>
                <a:tab pos="5270500" algn="l"/>
                <a:tab pos="5727700" algn="l"/>
                <a:tab pos="6184900" algn="l"/>
                <a:tab pos="6642100" algn="l"/>
                <a:tab pos="7099300" algn="l"/>
                <a:tab pos="7556500" algn="l"/>
                <a:tab pos="8013700" algn="l"/>
                <a:tab pos="8470900" algn="l"/>
                <a:tab pos="8928100" algn="l"/>
                <a:tab pos="9385300" algn="l"/>
              </a:tabLst>
              <a:defRPr>
                <a:solidFill>
                  <a:srgbClr val="FFFFFF"/>
                </a:solidFill>
                <a:latin typeface="Arial" panose="020B0604020202020204" pitchFamily="34" charset="0"/>
                <a:cs typeface="WenQuanYi Zen Hei Sharp"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241300" algn="l"/>
                <a:tab pos="698500" algn="l"/>
                <a:tab pos="1155700" algn="l"/>
                <a:tab pos="1612900" algn="l"/>
                <a:tab pos="2070100" algn="l"/>
                <a:tab pos="2527300" algn="l"/>
                <a:tab pos="2984500" algn="l"/>
                <a:tab pos="3441700" algn="l"/>
                <a:tab pos="3898900" algn="l"/>
                <a:tab pos="4356100" algn="l"/>
                <a:tab pos="4813300" algn="l"/>
                <a:tab pos="5270500" algn="l"/>
                <a:tab pos="5727700" algn="l"/>
                <a:tab pos="6184900" algn="l"/>
                <a:tab pos="6642100" algn="l"/>
                <a:tab pos="7099300" algn="l"/>
                <a:tab pos="7556500" algn="l"/>
                <a:tab pos="8013700" algn="l"/>
                <a:tab pos="8470900" algn="l"/>
                <a:tab pos="8928100" algn="l"/>
                <a:tab pos="9385300" algn="l"/>
              </a:tabLst>
              <a:defRPr>
                <a:solidFill>
                  <a:srgbClr val="FFFFFF"/>
                </a:solidFill>
                <a:latin typeface="Arial" panose="020B0604020202020204" pitchFamily="34" charset="0"/>
                <a:cs typeface="WenQuanYi Zen Hei Sharp"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241300" algn="l"/>
                <a:tab pos="698500" algn="l"/>
                <a:tab pos="1155700" algn="l"/>
                <a:tab pos="1612900" algn="l"/>
                <a:tab pos="2070100" algn="l"/>
                <a:tab pos="2527300" algn="l"/>
                <a:tab pos="2984500" algn="l"/>
                <a:tab pos="3441700" algn="l"/>
                <a:tab pos="3898900" algn="l"/>
                <a:tab pos="4356100" algn="l"/>
                <a:tab pos="4813300" algn="l"/>
                <a:tab pos="5270500" algn="l"/>
                <a:tab pos="5727700" algn="l"/>
                <a:tab pos="6184900" algn="l"/>
                <a:tab pos="6642100" algn="l"/>
                <a:tab pos="7099300" algn="l"/>
                <a:tab pos="7556500" algn="l"/>
                <a:tab pos="8013700" algn="l"/>
                <a:tab pos="8470900" algn="l"/>
                <a:tab pos="8928100" algn="l"/>
                <a:tab pos="9385300" algn="l"/>
              </a:tabLst>
              <a:defRPr>
                <a:solidFill>
                  <a:srgbClr val="FFFFFF"/>
                </a:solidFill>
                <a:latin typeface="Arial" panose="020B0604020202020204" pitchFamily="34" charset="0"/>
                <a:cs typeface="WenQuanYi Zen Hei Sharp"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241300" algn="l"/>
                <a:tab pos="698500" algn="l"/>
                <a:tab pos="1155700" algn="l"/>
                <a:tab pos="1612900" algn="l"/>
                <a:tab pos="2070100" algn="l"/>
                <a:tab pos="2527300" algn="l"/>
                <a:tab pos="2984500" algn="l"/>
                <a:tab pos="3441700" algn="l"/>
                <a:tab pos="3898900" algn="l"/>
                <a:tab pos="4356100" algn="l"/>
                <a:tab pos="4813300" algn="l"/>
                <a:tab pos="5270500" algn="l"/>
                <a:tab pos="5727700" algn="l"/>
                <a:tab pos="6184900" algn="l"/>
                <a:tab pos="6642100" algn="l"/>
                <a:tab pos="7099300" algn="l"/>
                <a:tab pos="7556500" algn="l"/>
                <a:tab pos="8013700" algn="l"/>
                <a:tab pos="8470900" algn="l"/>
                <a:tab pos="8928100" algn="l"/>
                <a:tab pos="9385300" algn="l"/>
              </a:tabLst>
              <a:defRPr>
                <a:solidFill>
                  <a:srgbClr val="FFFFFF"/>
                </a:solidFill>
                <a:latin typeface="Arial" panose="020B0604020202020204" pitchFamily="34" charset="0"/>
                <a:cs typeface="WenQuanYi Zen Hei Sharp"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241300" algn="l"/>
                <a:tab pos="698500" algn="l"/>
                <a:tab pos="1155700" algn="l"/>
                <a:tab pos="1612900" algn="l"/>
                <a:tab pos="2070100" algn="l"/>
                <a:tab pos="2527300" algn="l"/>
                <a:tab pos="2984500" algn="l"/>
                <a:tab pos="3441700" algn="l"/>
                <a:tab pos="3898900" algn="l"/>
                <a:tab pos="4356100" algn="l"/>
                <a:tab pos="4813300" algn="l"/>
                <a:tab pos="5270500" algn="l"/>
                <a:tab pos="5727700" algn="l"/>
                <a:tab pos="6184900" algn="l"/>
                <a:tab pos="6642100" algn="l"/>
                <a:tab pos="7099300" algn="l"/>
                <a:tab pos="7556500" algn="l"/>
                <a:tab pos="8013700" algn="l"/>
                <a:tab pos="8470900" algn="l"/>
                <a:tab pos="8928100" algn="l"/>
                <a:tab pos="9385300" algn="l"/>
              </a:tabLst>
              <a:defRPr>
                <a:solidFill>
                  <a:srgbClr val="FFFFFF"/>
                </a:solidFill>
                <a:latin typeface="Arial" panose="020B0604020202020204" pitchFamily="34" charset="0"/>
                <a:cs typeface="WenQuanYi Zen Hei Sharp" charset="0"/>
              </a:defRPr>
            </a:lvl9pPr>
          </a:lstStyle>
          <a:p>
            <a:pPr marL="0" indent="0">
              <a:spcBef>
                <a:spcPts val="544"/>
              </a:spcBef>
              <a:buClr>
                <a:srgbClr val="000000"/>
              </a:buClr>
              <a:buSzPct val="100000"/>
              <a:defRPr/>
            </a:pPr>
            <a:r>
              <a:rPr lang="en-US" altLang="en-US" sz="2177" b="1" i="1" dirty="0">
                <a:solidFill>
                  <a:schemeClr val="tx1"/>
                </a:solidFill>
                <a:cs typeface="Arial" panose="020B0604020202020204" pitchFamily="34" charset="0"/>
              </a:rPr>
              <a:t>Future analysis capabilities</a:t>
            </a:r>
          </a:p>
          <a:p>
            <a:pPr>
              <a:spcBef>
                <a:spcPts val="544"/>
              </a:spcBef>
              <a:buClr>
                <a:srgbClr val="000000"/>
              </a:buClr>
              <a:buSzPct val="100000"/>
              <a:buFont typeface="Arial" panose="020B0604020202020204" pitchFamily="34" charset="0"/>
              <a:buAutoNum type="arabicPeriod"/>
              <a:defRPr/>
            </a:pPr>
            <a:r>
              <a:rPr lang="en-US" altLang="en-US" sz="2177" dirty="0">
                <a:solidFill>
                  <a:schemeClr val="tx1"/>
                </a:solidFill>
                <a:cs typeface="Arial" panose="020B0604020202020204" pitchFamily="34" charset="0"/>
              </a:rPr>
              <a:t>Cohort comparison</a:t>
            </a:r>
          </a:p>
          <a:p>
            <a:pPr lvl="1">
              <a:spcBef>
                <a:spcPts val="408"/>
              </a:spcBef>
              <a:buClr>
                <a:srgbClr val="000000"/>
              </a:buClr>
              <a:buSzPct val="100000"/>
              <a:buFont typeface="Arial" panose="020B0604020202020204" pitchFamily="34" charset="0"/>
              <a:buChar char="•"/>
              <a:defRPr/>
            </a:pPr>
            <a:r>
              <a:rPr lang="en-US" altLang="en-US" sz="1633" dirty="0">
                <a:solidFill>
                  <a:schemeClr val="tx1"/>
                </a:solidFill>
                <a:cs typeface="Arial" panose="020B0604020202020204" pitchFamily="34" charset="0"/>
              </a:rPr>
              <a:t>Display the expression of a gene query or its frequency of differential regulation based on sex, species, tissue, or age</a:t>
            </a:r>
          </a:p>
          <a:p>
            <a:pPr lvl="2">
              <a:spcBef>
                <a:spcPts val="408"/>
              </a:spcBef>
              <a:buClr>
                <a:srgbClr val="000000"/>
              </a:buClr>
              <a:buSzPct val="100000"/>
              <a:buFont typeface="Arial" panose="020B0604020202020204" pitchFamily="34" charset="0"/>
              <a:buChar char="•"/>
              <a:defRPr/>
            </a:pPr>
            <a:r>
              <a:rPr lang="en-US" altLang="en-US" sz="1633" dirty="0">
                <a:solidFill>
                  <a:schemeClr val="tx1"/>
                </a:solidFill>
                <a:cs typeface="Arial" panose="020B0604020202020204" pitchFamily="34" charset="0"/>
              </a:rPr>
              <a:t>Example: From a systems biology analysis, TGF</a:t>
            </a:r>
            <a:r>
              <a:rPr lang="el-GR" altLang="en-US" sz="1633" dirty="0">
                <a:solidFill>
                  <a:schemeClr val="tx1"/>
                </a:solidFill>
                <a:cs typeface="Arial" panose="020B0604020202020204" pitchFamily="34" charset="0"/>
              </a:rPr>
              <a:t>β</a:t>
            </a:r>
            <a:r>
              <a:rPr lang="en-US" altLang="en-US" sz="1633" dirty="0">
                <a:solidFill>
                  <a:schemeClr val="tx1"/>
                </a:solidFill>
                <a:cs typeface="Arial" panose="020B0604020202020204" pitchFamily="34" charset="0"/>
              </a:rPr>
              <a:t>1 was found to be a master regulator impacting spaceflight</a:t>
            </a:r>
          </a:p>
          <a:p>
            <a:pPr marL="223204">
              <a:spcBef>
                <a:spcPts val="408"/>
              </a:spcBef>
              <a:buSzPct val="100000"/>
              <a:defRPr/>
            </a:pPr>
            <a:endParaRPr lang="en-US" altLang="en-US" sz="1633" dirty="0">
              <a:solidFill>
                <a:schemeClr val="tx1"/>
              </a:solidFill>
              <a:cs typeface="Arial" panose="020B0604020202020204" pitchFamily="34" charset="0"/>
            </a:endParaRPr>
          </a:p>
        </p:txBody>
      </p:sp>
      <p:pic>
        <p:nvPicPr>
          <p:cNvPr id="17412"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685773" y="2290813"/>
            <a:ext cx="9362918" cy="44060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p:cNvPicPr>
            <a:picLocks noChangeAspect="1"/>
          </p:cNvPicPr>
          <p:nvPr/>
        </p:nvPicPr>
        <p:blipFill rotWithShape="1">
          <a:blip r:embed="rId4" cstate="print">
            <a:extLst>
              <a:ext uri="{28A0092B-C50C-407E-A947-70E740481C1C}">
                <a14:useLocalDpi xmlns:a14="http://schemas.microsoft.com/office/drawing/2010/main" val="0"/>
              </a:ext>
            </a:extLst>
          </a:blip>
          <a:srcRect t="-5351"/>
          <a:stretch/>
        </p:blipFill>
        <p:spPr>
          <a:xfrm>
            <a:off x="182791" y="141286"/>
            <a:ext cx="3916885" cy="913939"/>
          </a:xfrm>
          <a:prstGeom prst="rect">
            <a:avLst/>
          </a:prstGeom>
        </p:spPr>
      </p:pic>
    </p:spTree>
    <p:extLst>
      <p:ext uri="{BB962C8B-B14F-4D97-AF65-F5344CB8AC3E}">
        <p14:creationId xmlns:p14="http://schemas.microsoft.com/office/powerpoint/2010/main" val="1700361273"/>
      </p:ext>
    </p:extLst>
  </p:cSld>
  <p:clrMapOvr>
    <a:masterClrMapping/>
  </p:clrMapOvr>
  <p:transition spd="med"/>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ext Box 1">
            <a:extLst/>
          </p:cNvPr>
          <p:cNvSpPr txBox="1">
            <a:spLocks noChangeArrowheads="1"/>
          </p:cNvSpPr>
          <p:nvPr/>
        </p:nvSpPr>
        <p:spPr bwMode="auto">
          <a:xfrm>
            <a:off x="4099676" y="255544"/>
            <a:ext cx="7960779" cy="5136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241300" indent="-241300">
              <a:tabLst>
                <a:tab pos="241300" algn="l"/>
                <a:tab pos="698500" algn="l"/>
                <a:tab pos="1155700" algn="l"/>
                <a:tab pos="1612900" algn="l"/>
                <a:tab pos="2070100" algn="l"/>
                <a:tab pos="2527300" algn="l"/>
                <a:tab pos="2984500" algn="l"/>
                <a:tab pos="3441700" algn="l"/>
                <a:tab pos="3898900" algn="l"/>
                <a:tab pos="4356100" algn="l"/>
                <a:tab pos="4813300" algn="l"/>
                <a:tab pos="5270500" algn="l"/>
                <a:tab pos="5727700" algn="l"/>
                <a:tab pos="6184900" algn="l"/>
                <a:tab pos="6642100" algn="l"/>
                <a:tab pos="7099300" algn="l"/>
                <a:tab pos="7556500" algn="l"/>
                <a:tab pos="8013700" algn="l"/>
                <a:tab pos="8470900" algn="l"/>
                <a:tab pos="8928100" algn="l"/>
                <a:tab pos="9385300" algn="l"/>
              </a:tabLst>
              <a:defRPr>
                <a:solidFill>
                  <a:srgbClr val="FFFFFF"/>
                </a:solidFill>
                <a:latin typeface="Arial" panose="020B0604020202020204" pitchFamily="34" charset="0"/>
                <a:cs typeface="WenQuanYi Zen Hei Sharp" charset="0"/>
              </a:defRPr>
            </a:lvl1pPr>
            <a:lvl2pPr marL="850900" indent="-457200">
              <a:tabLst>
                <a:tab pos="241300" algn="l"/>
                <a:tab pos="698500" algn="l"/>
                <a:tab pos="1155700" algn="l"/>
                <a:tab pos="1612900" algn="l"/>
                <a:tab pos="2070100" algn="l"/>
                <a:tab pos="2527300" algn="l"/>
                <a:tab pos="2984500" algn="l"/>
                <a:tab pos="3441700" algn="l"/>
                <a:tab pos="3898900" algn="l"/>
                <a:tab pos="4356100" algn="l"/>
                <a:tab pos="4813300" algn="l"/>
                <a:tab pos="5270500" algn="l"/>
                <a:tab pos="5727700" algn="l"/>
                <a:tab pos="6184900" algn="l"/>
                <a:tab pos="6642100" algn="l"/>
                <a:tab pos="7099300" algn="l"/>
                <a:tab pos="7556500" algn="l"/>
                <a:tab pos="8013700" algn="l"/>
                <a:tab pos="8470900" algn="l"/>
                <a:tab pos="8928100" algn="l"/>
                <a:tab pos="9385300" algn="l"/>
              </a:tabLst>
              <a:defRPr>
                <a:solidFill>
                  <a:srgbClr val="FFFFFF"/>
                </a:solidFill>
                <a:latin typeface="Arial" panose="020B0604020202020204" pitchFamily="34" charset="0"/>
                <a:cs typeface="WenQuanYi Zen Hei Sharp" charset="0"/>
              </a:defRPr>
            </a:lvl2pPr>
            <a:lvl3pPr>
              <a:tabLst>
                <a:tab pos="241300" algn="l"/>
                <a:tab pos="698500" algn="l"/>
                <a:tab pos="1155700" algn="l"/>
                <a:tab pos="1612900" algn="l"/>
                <a:tab pos="2070100" algn="l"/>
                <a:tab pos="2527300" algn="l"/>
                <a:tab pos="2984500" algn="l"/>
                <a:tab pos="3441700" algn="l"/>
                <a:tab pos="3898900" algn="l"/>
                <a:tab pos="4356100" algn="l"/>
                <a:tab pos="4813300" algn="l"/>
                <a:tab pos="5270500" algn="l"/>
                <a:tab pos="5727700" algn="l"/>
                <a:tab pos="6184900" algn="l"/>
                <a:tab pos="6642100" algn="l"/>
                <a:tab pos="7099300" algn="l"/>
                <a:tab pos="7556500" algn="l"/>
                <a:tab pos="8013700" algn="l"/>
                <a:tab pos="8470900" algn="l"/>
                <a:tab pos="8928100" algn="l"/>
                <a:tab pos="9385300" algn="l"/>
              </a:tabLst>
              <a:defRPr>
                <a:solidFill>
                  <a:srgbClr val="FFFFFF"/>
                </a:solidFill>
                <a:latin typeface="Arial" panose="020B0604020202020204" pitchFamily="34" charset="0"/>
                <a:cs typeface="WenQuanYi Zen Hei Sharp" charset="0"/>
              </a:defRPr>
            </a:lvl3pPr>
            <a:lvl4pPr>
              <a:tabLst>
                <a:tab pos="241300" algn="l"/>
                <a:tab pos="698500" algn="l"/>
                <a:tab pos="1155700" algn="l"/>
                <a:tab pos="1612900" algn="l"/>
                <a:tab pos="2070100" algn="l"/>
                <a:tab pos="2527300" algn="l"/>
                <a:tab pos="2984500" algn="l"/>
                <a:tab pos="3441700" algn="l"/>
                <a:tab pos="3898900" algn="l"/>
                <a:tab pos="4356100" algn="l"/>
                <a:tab pos="4813300" algn="l"/>
                <a:tab pos="5270500" algn="l"/>
                <a:tab pos="5727700" algn="l"/>
                <a:tab pos="6184900" algn="l"/>
                <a:tab pos="6642100" algn="l"/>
                <a:tab pos="7099300" algn="l"/>
                <a:tab pos="7556500" algn="l"/>
                <a:tab pos="8013700" algn="l"/>
                <a:tab pos="8470900" algn="l"/>
                <a:tab pos="8928100" algn="l"/>
                <a:tab pos="9385300" algn="l"/>
              </a:tabLst>
              <a:defRPr>
                <a:solidFill>
                  <a:srgbClr val="FFFFFF"/>
                </a:solidFill>
                <a:latin typeface="Arial" panose="020B0604020202020204" pitchFamily="34" charset="0"/>
                <a:cs typeface="WenQuanYi Zen Hei Sharp" charset="0"/>
              </a:defRPr>
            </a:lvl4pPr>
            <a:lvl5pPr>
              <a:tabLst>
                <a:tab pos="241300" algn="l"/>
                <a:tab pos="698500" algn="l"/>
                <a:tab pos="1155700" algn="l"/>
                <a:tab pos="1612900" algn="l"/>
                <a:tab pos="2070100" algn="l"/>
                <a:tab pos="2527300" algn="l"/>
                <a:tab pos="2984500" algn="l"/>
                <a:tab pos="3441700" algn="l"/>
                <a:tab pos="3898900" algn="l"/>
                <a:tab pos="4356100" algn="l"/>
                <a:tab pos="4813300" algn="l"/>
                <a:tab pos="5270500" algn="l"/>
                <a:tab pos="5727700" algn="l"/>
                <a:tab pos="6184900" algn="l"/>
                <a:tab pos="6642100" algn="l"/>
                <a:tab pos="7099300" algn="l"/>
                <a:tab pos="7556500" algn="l"/>
                <a:tab pos="8013700" algn="l"/>
                <a:tab pos="8470900" algn="l"/>
                <a:tab pos="8928100" algn="l"/>
                <a:tab pos="9385300" algn="l"/>
              </a:tabLst>
              <a:defRPr>
                <a:solidFill>
                  <a:srgbClr val="FFFFFF"/>
                </a:solidFill>
                <a:latin typeface="Arial" panose="020B0604020202020204" pitchFamily="34" charset="0"/>
                <a:cs typeface="WenQuanYi Zen Hei Sharp"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241300" algn="l"/>
                <a:tab pos="698500" algn="l"/>
                <a:tab pos="1155700" algn="l"/>
                <a:tab pos="1612900" algn="l"/>
                <a:tab pos="2070100" algn="l"/>
                <a:tab pos="2527300" algn="l"/>
                <a:tab pos="2984500" algn="l"/>
                <a:tab pos="3441700" algn="l"/>
                <a:tab pos="3898900" algn="l"/>
                <a:tab pos="4356100" algn="l"/>
                <a:tab pos="4813300" algn="l"/>
                <a:tab pos="5270500" algn="l"/>
                <a:tab pos="5727700" algn="l"/>
                <a:tab pos="6184900" algn="l"/>
                <a:tab pos="6642100" algn="l"/>
                <a:tab pos="7099300" algn="l"/>
                <a:tab pos="7556500" algn="l"/>
                <a:tab pos="8013700" algn="l"/>
                <a:tab pos="8470900" algn="l"/>
                <a:tab pos="8928100" algn="l"/>
                <a:tab pos="9385300" algn="l"/>
              </a:tabLst>
              <a:defRPr>
                <a:solidFill>
                  <a:srgbClr val="FFFFFF"/>
                </a:solidFill>
                <a:latin typeface="Arial" panose="020B0604020202020204" pitchFamily="34" charset="0"/>
                <a:cs typeface="WenQuanYi Zen Hei Sharp"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241300" algn="l"/>
                <a:tab pos="698500" algn="l"/>
                <a:tab pos="1155700" algn="l"/>
                <a:tab pos="1612900" algn="l"/>
                <a:tab pos="2070100" algn="l"/>
                <a:tab pos="2527300" algn="l"/>
                <a:tab pos="2984500" algn="l"/>
                <a:tab pos="3441700" algn="l"/>
                <a:tab pos="3898900" algn="l"/>
                <a:tab pos="4356100" algn="l"/>
                <a:tab pos="4813300" algn="l"/>
                <a:tab pos="5270500" algn="l"/>
                <a:tab pos="5727700" algn="l"/>
                <a:tab pos="6184900" algn="l"/>
                <a:tab pos="6642100" algn="l"/>
                <a:tab pos="7099300" algn="l"/>
                <a:tab pos="7556500" algn="l"/>
                <a:tab pos="8013700" algn="l"/>
                <a:tab pos="8470900" algn="l"/>
                <a:tab pos="8928100" algn="l"/>
                <a:tab pos="9385300" algn="l"/>
              </a:tabLst>
              <a:defRPr>
                <a:solidFill>
                  <a:srgbClr val="FFFFFF"/>
                </a:solidFill>
                <a:latin typeface="Arial" panose="020B0604020202020204" pitchFamily="34" charset="0"/>
                <a:cs typeface="WenQuanYi Zen Hei Sharp"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241300" algn="l"/>
                <a:tab pos="698500" algn="l"/>
                <a:tab pos="1155700" algn="l"/>
                <a:tab pos="1612900" algn="l"/>
                <a:tab pos="2070100" algn="l"/>
                <a:tab pos="2527300" algn="l"/>
                <a:tab pos="2984500" algn="l"/>
                <a:tab pos="3441700" algn="l"/>
                <a:tab pos="3898900" algn="l"/>
                <a:tab pos="4356100" algn="l"/>
                <a:tab pos="4813300" algn="l"/>
                <a:tab pos="5270500" algn="l"/>
                <a:tab pos="5727700" algn="l"/>
                <a:tab pos="6184900" algn="l"/>
                <a:tab pos="6642100" algn="l"/>
                <a:tab pos="7099300" algn="l"/>
                <a:tab pos="7556500" algn="l"/>
                <a:tab pos="8013700" algn="l"/>
                <a:tab pos="8470900" algn="l"/>
                <a:tab pos="8928100" algn="l"/>
                <a:tab pos="9385300" algn="l"/>
              </a:tabLst>
              <a:defRPr>
                <a:solidFill>
                  <a:srgbClr val="FFFFFF"/>
                </a:solidFill>
                <a:latin typeface="Arial" panose="020B0604020202020204" pitchFamily="34" charset="0"/>
                <a:cs typeface="WenQuanYi Zen Hei Sharp"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241300" algn="l"/>
                <a:tab pos="698500" algn="l"/>
                <a:tab pos="1155700" algn="l"/>
                <a:tab pos="1612900" algn="l"/>
                <a:tab pos="2070100" algn="l"/>
                <a:tab pos="2527300" algn="l"/>
                <a:tab pos="2984500" algn="l"/>
                <a:tab pos="3441700" algn="l"/>
                <a:tab pos="3898900" algn="l"/>
                <a:tab pos="4356100" algn="l"/>
                <a:tab pos="4813300" algn="l"/>
                <a:tab pos="5270500" algn="l"/>
                <a:tab pos="5727700" algn="l"/>
                <a:tab pos="6184900" algn="l"/>
                <a:tab pos="6642100" algn="l"/>
                <a:tab pos="7099300" algn="l"/>
                <a:tab pos="7556500" algn="l"/>
                <a:tab pos="8013700" algn="l"/>
                <a:tab pos="8470900" algn="l"/>
                <a:tab pos="8928100" algn="l"/>
                <a:tab pos="9385300" algn="l"/>
              </a:tabLst>
              <a:defRPr>
                <a:solidFill>
                  <a:srgbClr val="FFFFFF"/>
                </a:solidFill>
                <a:latin typeface="Arial" panose="020B0604020202020204" pitchFamily="34" charset="0"/>
                <a:cs typeface="WenQuanYi Zen Hei Sharp" charset="0"/>
              </a:defRPr>
            </a:lvl9pPr>
          </a:lstStyle>
          <a:p>
            <a:pPr marL="0" indent="0">
              <a:spcBef>
                <a:spcPts val="544"/>
              </a:spcBef>
              <a:buClr>
                <a:srgbClr val="000000"/>
              </a:buClr>
              <a:buSzPct val="100000"/>
              <a:defRPr/>
            </a:pPr>
            <a:r>
              <a:rPr lang="en-US" altLang="en-US" sz="2177" b="1" i="1" dirty="0">
                <a:solidFill>
                  <a:schemeClr val="tx1"/>
                </a:solidFill>
                <a:cs typeface="Arial" panose="020B0604020202020204" pitchFamily="34" charset="0"/>
              </a:rPr>
              <a:t>Future analysis capabilities</a:t>
            </a:r>
          </a:p>
          <a:p>
            <a:pPr marL="414726" indent="-414726">
              <a:spcBef>
                <a:spcPts val="544"/>
              </a:spcBef>
              <a:buClr>
                <a:srgbClr val="000000"/>
              </a:buClr>
              <a:buSzPct val="100000"/>
              <a:buFont typeface="+mj-lt"/>
              <a:buAutoNum type="arabicPeriod" startAt="2"/>
              <a:defRPr/>
            </a:pPr>
            <a:r>
              <a:rPr lang="en-US" altLang="en-US" sz="2177" dirty="0">
                <a:solidFill>
                  <a:schemeClr val="tx1"/>
                </a:solidFill>
                <a:cs typeface="Arial" panose="020B0604020202020204" pitchFamily="34" charset="0"/>
              </a:rPr>
              <a:t>Relevance to human disease</a:t>
            </a:r>
          </a:p>
          <a:p>
            <a:pPr lvl="1">
              <a:spcBef>
                <a:spcPts val="408"/>
              </a:spcBef>
              <a:buClr>
                <a:srgbClr val="000000"/>
              </a:buClr>
              <a:buSzPct val="100000"/>
              <a:buFont typeface="Arial" panose="020B0604020202020204" pitchFamily="34" charset="0"/>
              <a:buChar char="•"/>
              <a:defRPr/>
            </a:pPr>
            <a:r>
              <a:rPr lang="en-US" altLang="en-US" sz="1633" dirty="0">
                <a:solidFill>
                  <a:schemeClr val="tx1"/>
                </a:solidFill>
                <a:cs typeface="Arial" panose="020B0604020202020204" pitchFamily="34" charset="0"/>
              </a:rPr>
              <a:t>Display the expression of a query gene or its frequency of differential regulation in disease types</a:t>
            </a:r>
          </a:p>
          <a:p>
            <a:pPr lvl="2">
              <a:spcBef>
                <a:spcPts val="408"/>
              </a:spcBef>
              <a:buClr>
                <a:srgbClr val="000000"/>
              </a:buClr>
              <a:buSzPct val="100000"/>
              <a:buFont typeface="Arial" panose="020B0604020202020204" pitchFamily="34" charset="0"/>
              <a:buChar char="•"/>
              <a:defRPr/>
            </a:pPr>
            <a:r>
              <a:rPr lang="en-US" altLang="en-US" sz="1633" dirty="0">
                <a:solidFill>
                  <a:schemeClr val="tx1"/>
                </a:solidFill>
                <a:cs typeface="Arial" panose="020B0604020202020204" pitchFamily="34" charset="0"/>
              </a:rPr>
              <a:t>Example: Using the GeneLab data we are able to make predictions on impact on health and risk of diseases due to space flight </a:t>
            </a:r>
          </a:p>
        </p:txBody>
      </p:sp>
      <p:pic>
        <p:nvPicPr>
          <p:cNvPr id="19460"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750464" y="2271562"/>
            <a:ext cx="6207500" cy="4428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p:cNvPicPr>
            <a:picLocks noChangeAspect="1"/>
          </p:cNvPicPr>
          <p:nvPr/>
        </p:nvPicPr>
        <p:blipFill rotWithShape="1">
          <a:blip r:embed="rId4" cstate="print">
            <a:extLst>
              <a:ext uri="{28A0092B-C50C-407E-A947-70E740481C1C}">
                <a14:useLocalDpi xmlns:a14="http://schemas.microsoft.com/office/drawing/2010/main" val="0"/>
              </a:ext>
            </a:extLst>
          </a:blip>
          <a:srcRect t="-5351"/>
          <a:stretch/>
        </p:blipFill>
        <p:spPr>
          <a:xfrm>
            <a:off x="182791" y="141286"/>
            <a:ext cx="3916885" cy="913939"/>
          </a:xfrm>
          <a:prstGeom prst="rect">
            <a:avLst/>
          </a:prstGeom>
        </p:spPr>
      </p:pic>
    </p:spTree>
    <p:extLst>
      <p:ext uri="{BB962C8B-B14F-4D97-AF65-F5344CB8AC3E}">
        <p14:creationId xmlns:p14="http://schemas.microsoft.com/office/powerpoint/2010/main" val="4086700714"/>
      </p:ext>
    </p:extLst>
  </p:cSld>
  <p:clrMapOvr>
    <a:masterClrMapping/>
  </p:clrMapOvr>
  <p:transition spd="med"/>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ext Box 1">
            <a:extLst/>
          </p:cNvPr>
          <p:cNvSpPr txBox="1">
            <a:spLocks noChangeArrowheads="1"/>
          </p:cNvSpPr>
          <p:nvPr/>
        </p:nvSpPr>
        <p:spPr bwMode="auto">
          <a:xfrm>
            <a:off x="4253407" y="307801"/>
            <a:ext cx="7556791" cy="5136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241300" indent="-241300">
              <a:tabLst>
                <a:tab pos="241300" algn="l"/>
                <a:tab pos="698500" algn="l"/>
                <a:tab pos="1155700" algn="l"/>
                <a:tab pos="1612900" algn="l"/>
                <a:tab pos="2070100" algn="l"/>
                <a:tab pos="2527300" algn="l"/>
                <a:tab pos="2984500" algn="l"/>
                <a:tab pos="3441700" algn="l"/>
                <a:tab pos="3898900" algn="l"/>
                <a:tab pos="4356100" algn="l"/>
                <a:tab pos="4813300" algn="l"/>
                <a:tab pos="5270500" algn="l"/>
                <a:tab pos="5727700" algn="l"/>
                <a:tab pos="6184900" algn="l"/>
                <a:tab pos="6642100" algn="l"/>
                <a:tab pos="7099300" algn="l"/>
                <a:tab pos="7556500" algn="l"/>
                <a:tab pos="8013700" algn="l"/>
                <a:tab pos="8470900" algn="l"/>
                <a:tab pos="8928100" algn="l"/>
                <a:tab pos="9385300" algn="l"/>
              </a:tabLst>
              <a:defRPr>
                <a:solidFill>
                  <a:srgbClr val="FFFFFF"/>
                </a:solidFill>
                <a:latin typeface="Arial" panose="020B0604020202020204" pitchFamily="34" charset="0"/>
                <a:cs typeface="WenQuanYi Zen Hei Sharp" charset="0"/>
              </a:defRPr>
            </a:lvl1pPr>
            <a:lvl2pPr marL="850900" indent="-457200">
              <a:tabLst>
                <a:tab pos="241300" algn="l"/>
                <a:tab pos="698500" algn="l"/>
                <a:tab pos="1155700" algn="l"/>
                <a:tab pos="1612900" algn="l"/>
                <a:tab pos="2070100" algn="l"/>
                <a:tab pos="2527300" algn="l"/>
                <a:tab pos="2984500" algn="l"/>
                <a:tab pos="3441700" algn="l"/>
                <a:tab pos="3898900" algn="l"/>
                <a:tab pos="4356100" algn="l"/>
                <a:tab pos="4813300" algn="l"/>
                <a:tab pos="5270500" algn="l"/>
                <a:tab pos="5727700" algn="l"/>
                <a:tab pos="6184900" algn="l"/>
                <a:tab pos="6642100" algn="l"/>
                <a:tab pos="7099300" algn="l"/>
                <a:tab pos="7556500" algn="l"/>
                <a:tab pos="8013700" algn="l"/>
                <a:tab pos="8470900" algn="l"/>
                <a:tab pos="8928100" algn="l"/>
                <a:tab pos="9385300" algn="l"/>
              </a:tabLst>
              <a:defRPr>
                <a:solidFill>
                  <a:srgbClr val="FFFFFF"/>
                </a:solidFill>
                <a:latin typeface="Arial" panose="020B0604020202020204" pitchFamily="34" charset="0"/>
                <a:cs typeface="WenQuanYi Zen Hei Sharp" charset="0"/>
              </a:defRPr>
            </a:lvl2pPr>
            <a:lvl3pPr>
              <a:tabLst>
                <a:tab pos="241300" algn="l"/>
                <a:tab pos="698500" algn="l"/>
                <a:tab pos="1155700" algn="l"/>
                <a:tab pos="1612900" algn="l"/>
                <a:tab pos="2070100" algn="l"/>
                <a:tab pos="2527300" algn="l"/>
                <a:tab pos="2984500" algn="l"/>
                <a:tab pos="3441700" algn="l"/>
                <a:tab pos="3898900" algn="l"/>
                <a:tab pos="4356100" algn="l"/>
                <a:tab pos="4813300" algn="l"/>
                <a:tab pos="5270500" algn="l"/>
                <a:tab pos="5727700" algn="l"/>
                <a:tab pos="6184900" algn="l"/>
                <a:tab pos="6642100" algn="l"/>
                <a:tab pos="7099300" algn="l"/>
                <a:tab pos="7556500" algn="l"/>
                <a:tab pos="8013700" algn="l"/>
                <a:tab pos="8470900" algn="l"/>
                <a:tab pos="8928100" algn="l"/>
                <a:tab pos="9385300" algn="l"/>
              </a:tabLst>
              <a:defRPr>
                <a:solidFill>
                  <a:srgbClr val="FFFFFF"/>
                </a:solidFill>
                <a:latin typeface="Arial" panose="020B0604020202020204" pitchFamily="34" charset="0"/>
                <a:cs typeface="WenQuanYi Zen Hei Sharp" charset="0"/>
              </a:defRPr>
            </a:lvl3pPr>
            <a:lvl4pPr>
              <a:tabLst>
                <a:tab pos="241300" algn="l"/>
                <a:tab pos="698500" algn="l"/>
                <a:tab pos="1155700" algn="l"/>
                <a:tab pos="1612900" algn="l"/>
                <a:tab pos="2070100" algn="l"/>
                <a:tab pos="2527300" algn="l"/>
                <a:tab pos="2984500" algn="l"/>
                <a:tab pos="3441700" algn="l"/>
                <a:tab pos="3898900" algn="l"/>
                <a:tab pos="4356100" algn="l"/>
                <a:tab pos="4813300" algn="l"/>
                <a:tab pos="5270500" algn="l"/>
                <a:tab pos="5727700" algn="l"/>
                <a:tab pos="6184900" algn="l"/>
                <a:tab pos="6642100" algn="l"/>
                <a:tab pos="7099300" algn="l"/>
                <a:tab pos="7556500" algn="l"/>
                <a:tab pos="8013700" algn="l"/>
                <a:tab pos="8470900" algn="l"/>
                <a:tab pos="8928100" algn="l"/>
                <a:tab pos="9385300" algn="l"/>
              </a:tabLst>
              <a:defRPr>
                <a:solidFill>
                  <a:srgbClr val="FFFFFF"/>
                </a:solidFill>
                <a:latin typeface="Arial" panose="020B0604020202020204" pitchFamily="34" charset="0"/>
                <a:cs typeface="WenQuanYi Zen Hei Sharp" charset="0"/>
              </a:defRPr>
            </a:lvl4pPr>
            <a:lvl5pPr>
              <a:tabLst>
                <a:tab pos="241300" algn="l"/>
                <a:tab pos="698500" algn="l"/>
                <a:tab pos="1155700" algn="l"/>
                <a:tab pos="1612900" algn="l"/>
                <a:tab pos="2070100" algn="l"/>
                <a:tab pos="2527300" algn="l"/>
                <a:tab pos="2984500" algn="l"/>
                <a:tab pos="3441700" algn="l"/>
                <a:tab pos="3898900" algn="l"/>
                <a:tab pos="4356100" algn="l"/>
                <a:tab pos="4813300" algn="l"/>
                <a:tab pos="5270500" algn="l"/>
                <a:tab pos="5727700" algn="l"/>
                <a:tab pos="6184900" algn="l"/>
                <a:tab pos="6642100" algn="l"/>
                <a:tab pos="7099300" algn="l"/>
                <a:tab pos="7556500" algn="l"/>
                <a:tab pos="8013700" algn="l"/>
                <a:tab pos="8470900" algn="l"/>
                <a:tab pos="8928100" algn="l"/>
                <a:tab pos="9385300" algn="l"/>
              </a:tabLst>
              <a:defRPr>
                <a:solidFill>
                  <a:srgbClr val="FFFFFF"/>
                </a:solidFill>
                <a:latin typeface="Arial" panose="020B0604020202020204" pitchFamily="34" charset="0"/>
                <a:cs typeface="WenQuanYi Zen Hei Sharp"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241300" algn="l"/>
                <a:tab pos="698500" algn="l"/>
                <a:tab pos="1155700" algn="l"/>
                <a:tab pos="1612900" algn="l"/>
                <a:tab pos="2070100" algn="l"/>
                <a:tab pos="2527300" algn="l"/>
                <a:tab pos="2984500" algn="l"/>
                <a:tab pos="3441700" algn="l"/>
                <a:tab pos="3898900" algn="l"/>
                <a:tab pos="4356100" algn="l"/>
                <a:tab pos="4813300" algn="l"/>
                <a:tab pos="5270500" algn="l"/>
                <a:tab pos="5727700" algn="l"/>
                <a:tab pos="6184900" algn="l"/>
                <a:tab pos="6642100" algn="l"/>
                <a:tab pos="7099300" algn="l"/>
                <a:tab pos="7556500" algn="l"/>
                <a:tab pos="8013700" algn="l"/>
                <a:tab pos="8470900" algn="l"/>
                <a:tab pos="8928100" algn="l"/>
                <a:tab pos="9385300" algn="l"/>
              </a:tabLst>
              <a:defRPr>
                <a:solidFill>
                  <a:srgbClr val="FFFFFF"/>
                </a:solidFill>
                <a:latin typeface="Arial" panose="020B0604020202020204" pitchFamily="34" charset="0"/>
                <a:cs typeface="WenQuanYi Zen Hei Sharp"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241300" algn="l"/>
                <a:tab pos="698500" algn="l"/>
                <a:tab pos="1155700" algn="l"/>
                <a:tab pos="1612900" algn="l"/>
                <a:tab pos="2070100" algn="l"/>
                <a:tab pos="2527300" algn="l"/>
                <a:tab pos="2984500" algn="l"/>
                <a:tab pos="3441700" algn="l"/>
                <a:tab pos="3898900" algn="l"/>
                <a:tab pos="4356100" algn="l"/>
                <a:tab pos="4813300" algn="l"/>
                <a:tab pos="5270500" algn="l"/>
                <a:tab pos="5727700" algn="l"/>
                <a:tab pos="6184900" algn="l"/>
                <a:tab pos="6642100" algn="l"/>
                <a:tab pos="7099300" algn="l"/>
                <a:tab pos="7556500" algn="l"/>
                <a:tab pos="8013700" algn="l"/>
                <a:tab pos="8470900" algn="l"/>
                <a:tab pos="8928100" algn="l"/>
                <a:tab pos="9385300" algn="l"/>
              </a:tabLst>
              <a:defRPr>
                <a:solidFill>
                  <a:srgbClr val="FFFFFF"/>
                </a:solidFill>
                <a:latin typeface="Arial" panose="020B0604020202020204" pitchFamily="34" charset="0"/>
                <a:cs typeface="WenQuanYi Zen Hei Sharp"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241300" algn="l"/>
                <a:tab pos="698500" algn="l"/>
                <a:tab pos="1155700" algn="l"/>
                <a:tab pos="1612900" algn="l"/>
                <a:tab pos="2070100" algn="l"/>
                <a:tab pos="2527300" algn="l"/>
                <a:tab pos="2984500" algn="l"/>
                <a:tab pos="3441700" algn="l"/>
                <a:tab pos="3898900" algn="l"/>
                <a:tab pos="4356100" algn="l"/>
                <a:tab pos="4813300" algn="l"/>
                <a:tab pos="5270500" algn="l"/>
                <a:tab pos="5727700" algn="l"/>
                <a:tab pos="6184900" algn="l"/>
                <a:tab pos="6642100" algn="l"/>
                <a:tab pos="7099300" algn="l"/>
                <a:tab pos="7556500" algn="l"/>
                <a:tab pos="8013700" algn="l"/>
                <a:tab pos="8470900" algn="l"/>
                <a:tab pos="8928100" algn="l"/>
                <a:tab pos="9385300" algn="l"/>
              </a:tabLst>
              <a:defRPr>
                <a:solidFill>
                  <a:srgbClr val="FFFFFF"/>
                </a:solidFill>
                <a:latin typeface="Arial" panose="020B0604020202020204" pitchFamily="34" charset="0"/>
                <a:cs typeface="WenQuanYi Zen Hei Sharp"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241300" algn="l"/>
                <a:tab pos="698500" algn="l"/>
                <a:tab pos="1155700" algn="l"/>
                <a:tab pos="1612900" algn="l"/>
                <a:tab pos="2070100" algn="l"/>
                <a:tab pos="2527300" algn="l"/>
                <a:tab pos="2984500" algn="l"/>
                <a:tab pos="3441700" algn="l"/>
                <a:tab pos="3898900" algn="l"/>
                <a:tab pos="4356100" algn="l"/>
                <a:tab pos="4813300" algn="l"/>
                <a:tab pos="5270500" algn="l"/>
                <a:tab pos="5727700" algn="l"/>
                <a:tab pos="6184900" algn="l"/>
                <a:tab pos="6642100" algn="l"/>
                <a:tab pos="7099300" algn="l"/>
                <a:tab pos="7556500" algn="l"/>
                <a:tab pos="8013700" algn="l"/>
                <a:tab pos="8470900" algn="l"/>
                <a:tab pos="8928100" algn="l"/>
                <a:tab pos="9385300" algn="l"/>
              </a:tabLst>
              <a:defRPr>
                <a:solidFill>
                  <a:srgbClr val="FFFFFF"/>
                </a:solidFill>
                <a:latin typeface="Arial" panose="020B0604020202020204" pitchFamily="34" charset="0"/>
                <a:cs typeface="WenQuanYi Zen Hei Sharp" charset="0"/>
              </a:defRPr>
            </a:lvl9pPr>
          </a:lstStyle>
          <a:p>
            <a:pPr marL="0" indent="0">
              <a:spcBef>
                <a:spcPts val="544"/>
              </a:spcBef>
              <a:buClr>
                <a:srgbClr val="000000"/>
              </a:buClr>
              <a:buSzPct val="100000"/>
              <a:defRPr/>
            </a:pPr>
            <a:r>
              <a:rPr lang="en-US" altLang="en-US" sz="2177" b="1" i="1" dirty="0">
                <a:solidFill>
                  <a:schemeClr val="tx1"/>
                </a:solidFill>
                <a:cs typeface="Arial" panose="020B0604020202020204" pitchFamily="34" charset="0"/>
              </a:rPr>
              <a:t>Future analysis capabilities</a:t>
            </a:r>
          </a:p>
          <a:p>
            <a:pPr marL="414726" indent="-414726">
              <a:spcBef>
                <a:spcPts val="544"/>
              </a:spcBef>
              <a:buClr>
                <a:srgbClr val="000000"/>
              </a:buClr>
              <a:buSzPct val="100000"/>
              <a:buFont typeface="Arial" panose="020B0604020202020204" pitchFamily="34" charset="0"/>
              <a:buChar char="•"/>
              <a:defRPr/>
            </a:pPr>
            <a:r>
              <a:rPr lang="en-US" altLang="en-US" sz="2177" dirty="0">
                <a:solidFill>
                  <a:schemeClr val="tx1"/>
                </a:solidFill>
                <a:cs typeface="Arial" panose="020B0604020202020204" pitchFamily="34" charset="0"/>
              </a:rPr>
              <a:t>Tissue expression</a:t>
            </a:r>
          </a:p>
          <a:p>
            <a:pPr lvl="1">
              <a:spcBef>
                <a:spcPts val="408"/>
              </a:spcBef>
              <a:buClr>
                <a:srgbClr val="000000"/>
              </a:buClr>
              <a:buSzPct val="100000"/>
              <a:buFont typeface="Arial" panose="020B0604020202020204" pitchFamily="34" charset="0"/>
              <a:buChar char="•"/>
              <a:defRPr/>
            </a:pPr>
            <a:r>
              <a:rPr lang="en-US" altLang="en-US" sz="1633" dirty="0">
                <a:solidFill>
                  <a:schemeClr val="tx1"/>
                </a:solidFill>
                <a:cs typeface="Arial" panose="020B0604020202020204" pitchFamily="34" charset="0"/>
              </a:rPr>
              <a:t>Display the expression of a query gene based on cell or tissue type</a:t>
            </a:r>
          </a:p>
          <a:p>
            <a:pPr lvl="2">
              <a:spcBef>
                <a:spcPts val="408"/>
              </a:spcBef>
              <a:buClr>
                <a:srgbClr val="000000"/>
              </a:buClr>
              <a:buSzPct val="100000"/>
              <a:buFont typeface="Arial" panose="020B0604020202020204" pitchFamily="34" charset="0"/>
              <a:buChar char="•"/>
              <a:defRPr/>
            </a:pPr>
            <a:r>
              <a:rPr lang="en-US" altLang="en-US" sz="1633" dirty="0">
                <a:solidFill>
                  <a:schemeClr val="tx1"/>
                </a:solidFill>
                <a:cs typeface="Arial" panose="020B0604020202020204" pitchFamily="34" charset="0"/>
              </a:rPr>
              <a:t>Example: Can make direct comparisons from of key genes to data from the literature.</a:t>
            </a:r>
          </a:p>
        </p:txBody>
      </p:sp>
      <p:pic>
        <p:nvPicPr>
          <p:cNvPr id="21508"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78388" y="2059806"/>
            <a:ext cx="10482412" cy="454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p:cNvPicPr>
            <a:picLocks noChangeAspect="1"/>
          </p:cNvPicPr>
          <p:nvPr/>
        </p:nvPicPr>
        <p:blipFill rotWithShape="1">
          <a:blip r:embed="rId4" cstate="print">
            <a:extLst>
              <a:ext uri="{28A0092B-C50C-407E-A947-70E740481C1C}">
                <a14:useLocalDpi xmlns:a14="http://schemas.microsoft.com/office/drawing/2010/main" val="0"/>
              </a:ext>
            </a:extLst>
          </a:blip>
          <a:srcRect t="-5351"/>
          <a:stretch/>
        </p:blipFill>
        <p:spPr>
          <a:xfrm>
            <a:off x="182791" y="141286"/>
            <a:ext cx="3916885" cy="913939"/>
          </a:xfrm>
          <a:prstGeom prst="rect">
            <a:avLst/>
          </a:prstGeom>
        </p:spPr>
      </p:pic>
    </p:spTree>
    <p:extLst>
      <p:ext uri="{BB962C8B-B14F-4D97-AF65-F5344CB8AC3E}">
        <p14:creationId xmlns:p14="http://schemas.microsoft.com/office/powerpoint/2010/main" val="2804756091"/>
      </p:ext>
    </p:extLst>
  </p:cSld>
  <p:clrMapOvr>
    <a:masterClrMapping/>
  </p:clrMapOvr>
  <p:transition spd="med"/>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E2C9F4-8246-489A-BBE5-B5B8A0A502A7}"/>
              </a:ext>
            </a:extLst>
          </p:cNvPr>
          <p:cNvSpPr>
            <a:spLocks noGrp="1"/>
          </p:cNvSpPr>
          <p:nvPr>
            <p:ph type="title"/>
          </p:nvPr>
        </p:nvSpPr>
        <p:spPr>
          <a:xfrm>
            <a:off x="77002" y="489481"/>
            <a:ext cx="6073541" cy="500856"/>
          </a:xfrm>
        </p:spPr>
        <p:txBody>
          <a:bodyPr>
            <a:noAutofit/>
          </a:bodyPr>
          <a:lstStyle/>
          <a:p>
            <a:pPr algn="ctr"/>
            <a:r>
              <a:rPr lang="en-US" sz="2400" dirty="0" smtClean="0"/>
              <a:t>First GeneLab Meta Analysis publication:</a:t>
            </a:r>
            <a:br>
              <a:rPr lang="en-US" sz="2400" dirty="0" smtClean="0"/>
            </a:br>
            <a:r>
              <a:rPr lang="en-US" sz="2400" dirty="0" smtClean="0"/>
              <a:t>Global </a:t>
            </a:r>
            <a:r>
              <a:rPr lang="en-US" sz="2400" dirty="0"/>
              <a:t>transcriptomic analysis suggests carbon dioxide as an environmental stressor in </a:t>
            </a:r>
            <a:r>
              <a:rPr lang="en-US" sz="2400" dirty="0" smtClean="0"/>
              <a:t>spaceflight</a:t>
            </a:r>
            <a:endParaRPr lang="en-US" sz="2400" dirty="0"/>
          </a:p>
        </p:txBody>
      </p:sp>
      <p:sp>
        <p:nvSpPr>
          <p:cNvPr id="5" name="Content Placeholder 2">
            <a:extLst>
              <a:ext uri="{FF2B5EF4-FFF2-40B4-BE49-F238E27FC236}">
                <a16:creationId xmlns:a16="http://schemas.microsoft.com/office/drawing/2014/main" id="{2AB659E7-C264-4DB9-9A83-5C4E23CC2869}"/>
              </a:ext>
            </a:extLst>
          </p:cNvPr>
          <p:cNvSpPr>
            <a:spLocks noGrp="1"/>
          </p:cNvSpPr>
          <p:nvPr>
            <p:ph idx="1"/>
          </p:nvPr>
        </p:nvSpPr>
        <p:spPr>
          <a:xfrm>
            <a:off x="182076" y="1722922"/>
            <a:ext cx="5968467" cy="4215495"/>
          </a:xfrm>
        </p:spPr>
        <p:txBody>
          <a:bodyPr>
            <a:noAutofit/>
          </a:bodyPr>
          <a:lstStyle/>
          <a:p>
            <a:r>
              <a:rPr lang="en-US" sz="1800" dirty="0" smtClean="0"/>
              <a:t>Used </a:t>
            </a:r>
            <a:r>
              <a:rPr lang="en-US" sz="1800" dirty="0" err="1" smtClean="0"/>
              <a:t>genelab</a:t>
            </a:r>
            <a:r>
              <a:rPr lang="en-US" sz="1800" dirty="0" smtClean="0"/>
              <a:t> to test a new hypothesis using data from 5 previous spaceflight rodent studies</a:t>
            </a:r>
            <a:endParaRPr lang="en-US" sz="1800" dirty="0"/>
          </a:p>
          <a:p>
            <a:r>
              <a:rPr lang="en-US" sz="1800" dirty="0" smtClean="0"/>
              <a:t>Could atmospheric CO</a:t>
            </a:r>
            <a:r>
              <a:rPr lang="en-US" sz="1800" baseline="-25000" dirty="0" smtClean="0"/>
              <a:t>2</a:t>
            </a:r>
            <a:r>
              <a:rPr lang="en-US" sz="1800" dirty="0" smtClean="0"/>
              <a:t> be a more important factor in what have been interpreted as physiological responses to microgravity?</a:t>
            </a:r>
            <a:endParaRPr lang="en-US" sz="1800" dirty="0"/>
          </a:p>
          <a:p>
            <a:r>
              <a:rPr lang="en-US" sz="1800" dirty="0" smtClean="0"/>
              <a:t>Rodent </a:t>
            </a:r>
            <a:r>
              <a:rPr lang="en-US" sz="1800" dirty="0"/>
              <a:t>cage types (producing carbon dioxide differences) could be influencing metabolism, immune response, and potentially the activation of cancer related pathways even without microgravity and space radiation</a:t>
            </a:r>
          </a:p>
          <a:p>
            <a:r>
              <a:rPr lang="en-US" sz="1800" dirty="0" smtClean="0"/>
              <a:t>Support a growing focus on the interaction between microgravity and atmospheric CO</a:t>
            </a:r>
            <a:r>
              <a:rPr lang="en-US" sz="1800" baseline="-25000" dirty="0" smtClean="0"/>
              <a:t>2 </a:t>
            </a:r>
            <a:r>
              <a:rPr lang="en-US" sz="1800" dirty="0" smtClean="0"/>
              <a:t>producing physiological effects in space </a:t>
            </a:r>
            <a:endParaRPr lang="en-US" sz="1800" baseline="-25000" dirty="0"/>
          </a:p>
        </p:txBody>
      </p:sp>
      <p:pic>
        <p:nvPicPr>
          <p:cNvPr id="7" name="Picture 6">
            <a:extLst>
              <a:ext uri="{FF2B5EF4-FFF2-40B4-BE49-F238E27FC236}">
                <a16:creationId xmlns:a16="http://schemas.microsoft.com/office/drawing/2014/main" id="{B22820CF-9A89-4F8F-A288-7E06FCC60F6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20052" y="141067"/>
            <a:ext cx="5603106" cy="3648234"/>
          </a:xfrm>
          <a:prstGeom prst="rect">
            <a:avLst/>
          </a:prstGeom>
        </p:spPr>
      </p:pic>
      <p:pic>
        <p:nvPicPr>
          <p:cNvPr id="9" name="Picture 8">
            <a:extLst>
              <a:ext uri="{FF2B5EF4-FFF2-40B4-BE49-F238E27FC236}">
                <a16:creationId xmlns:a16="http://schemas.microsoft.com/office/drawing/2014/main" id="{23BF1BE4-3968-4700-906D-754E2642D9B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27760" y="3934978"/>
            <a:ext cx="3243735" cy="2649770"/>
          </a:xfrm>
          <a:prstGeom prst="rect">
            <a:avLst/>
          </a:prstGeom>
        </p:spPr>
      </p:pic>
      <p:sp>
        <p:nvSpPr>
          <p:cNvPr id="3" name="Rectangle 2"/>
          <p:cNvSpPr/>
          <p:nvPr/>
        </p:nvSpPr>
        <p:spPr>
          <a:xfrm>
            <a:off x="612007" y="5938417"/>
            <a:ext cx="6261235" cy="646331"/>
          </a:xfrm>
          <a:prstGeom prst="rect">
            <a:avLst/>
          </a:prstGeom>
        </p:spPr>
        <p:txBody>
          <a:bodyPr wrap="square">
            <a:spAutoFit/>
          </a:bodyPr>
          <a:lstStyle/>
          <a:p>
            <a:r>
              <a:rPr lang="en-US" sz="900" dirty="0">
                <a:latin typeface="Times New Roman" panose="02020603050405020304" pitchFamily="18" charset="0"/>
                <a:ea typeface="SimSun" panose="02010600030101010101" pitchFamily="2" charset="-122"/>
                <a:cs typeface="Arial" panose="020B0604020202020204" pitchFamily="34" charset="0"/>
              </a:rPr>
              <a:t>“</a:t>
            </a:r>
            <a:r>
              <a:rPr lang="en-US" sz="1200" dirty="0">
                <a:latin typeface="Times New Roman" panose="02020603050405020304" pitchFamily="18" charset="0"/>
                <a:ea typeface="SimSun" panose="02010600030101010101" pitchFamily="2" charset="-122"/>
                <a:cs typeface="Arial" panose="020B0604020202020204" pitchFamily="34" charset="0"/>
              </a:rPr>
              <a:t>Global transcriptomic analysis suggests carbon dioxide as an environmental stressor in spaceflight: A systems biology GeneLab case study”, </a:t>
            </a:r>
            <a:r>
              <a:rPr lang="en-US" sz="1200" b="1" dirty="0">
                <a:latin typeface="Times New Roman" panose="02020603050405020304" pitchFamily="18" charset="0"/>
                <a:ea typeface="SimSun" panose="02010600030101010101" pitchFamily="2" charset="-122"/>
                <a:cs typeface="Arial" panose="020B0604020202020204" pitchFamily="34" charset="0"/>
              </a:rPr>
              <a:t>Scientific Reports, </a:t>
            </a:r>
            <a:r>
              <a:rPr lang="en-US" sz="1200" dirty="0">
                <a:latin typeface="Times New Roman" panose="02020603050405020304" pitchFamily="18" charset="0"/>
                <a:ea typeface="SimSun" panose="02010600030101010101" pitchFamily="2" charset="-122"/>
                <a:cs typeface="Arial" panose="020B0604020202020204" pitchFamily="34" charset="0"/>
              </a:rPr>
              <a:t>March 2018,</a:t>
            </a:r>
            <a:r>
              <a:rPr lang="en-US" sz="1200" b="1" dirty="0">
                <a:latin typeface="Times New Roman" panose="02020603050405020304" pitchFamily="18" charset="0"/>
                <a:ea typeface="SimSun" panose="02010600030101010101" pitchFamily="2" charset="-122"/>
                <a:cs typeface="Arial" panose="020B0604020202020204" pitchFamily="34" charset="0"/>
              </a:rPr>
              <a:t> </a:t>
            </a:r>
            <a:r>
              <a:rPr lang="en-US" sz="1200" dirty="0">
                <a:latin typeface="Times New Roman" panose="02020603050405020304" pitchFamily="18" charset="0"/>
                <a:ea typeface="SimSun" panose="02010600030101010101" pitchFamily="2" charset="-122"/>
                <a:cs typeface="Arial" panose="020B0604020202020204" pitchFamily="34" charset="0"/>
              </a:rPr>
              <a:t>DOI: 10.1038/s41598-018-22613-1</a:t>
            </a:r>
            <a:endParaRPr lang="en-US" sz="1200" dirty="0"/>
          </a:p>
        </p:txBody>
      </p:sp>
    </p:spTree>
    <p:extLst>
      <p:ext uri="{BB962C8B-B14F-4D97-AF65-F5344CB8AC3E}">
        <p14:creationId xmlns:p14="http://schemas.microsoft.com/office/powerpoint/2010/main" val="410409289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Subtitle 7"/>
          <p:cNvSpPr>
            <a:spLocks noGrp="1"/>
          </p:cNvSpPr>
          <p:nvPr>
            <p:ph type="subTitle" sz="quarter" idx="4294967295"/>
          </p:nvPr>
        </p:nvSpPr>
        <p:spPr>
          <a:xfrm>
            <a:off x="4155018" y="636314"/>
            <a:ext cx="6512983" cy="5739085"/>
          </a:xfrm>
        </p:spPr>
        <p:txBody>
          <a:bodyPr>
            <a:normAutofit fontScale="92500" lnSpcReduction="20000"/>
          </a:bodyPr>
          <a:lstStyle/>
          <a:p>
            <a:pPr marL="109725" indent="0">
              <a:buNone/>
              <a:defRPr/>
            </a:pPr>
            <a:r>
              <a:rPr lang="en-US" sz="3467" dirty="0"/>
              <a:t>ISS Research &amp; Technology</a:t>
            </a:r>
          </a:p>
          <a:p>
            <a:pPr marL="621776" lvl="1">
              <a:spcBef>
                <a:spcPts val="324"/>
              </a:spcBef>
              <a:buNone/>
              <a:defRPr/>
            </a:pPr>
            <a:r>
              <a:rPr lang="en-US" sz="3467" dirty="0">
                <a:solidFill>
                  <a:srgbClr val="FFFF00"/>
                </a:solidFill>
              </a:rPr>
              <a:t>http://www.nasa.gov/iss-science</a:t>
            </a:r>
          </a:p>
          <a:p>
            <a:pPr marL="621776" lvl="1">
              <a:spcBef>
                <a:spcPts val="324"/>
              </a:spcBef>
              <a:buNone/>
              <a:defRPr/>
            </a:pPr>
            <a:endParaRPr lang="en-US" sz="3467" dirty="0">
              <a:solidFill>
                <a:srgbClr val="FFFF00"/>
              </a:solidFill>
            </a:endParaRPr>
          </a:p>
          <a:p>
            <a:pPr marL="621776" lvl="1">
              <a:spcBef>
                <a:spcPts val="324"/>
              </a:spcBef>
              <a:buNone/>
              <a:defRPr/>
            </a:pPr>
            <a:endParaRPr lang="en-US" sz="3467" dirty="0">
              <a:solidFill>
                <a:srgbClr val="FFFF00"/>
              </a:solidFill>
            </a:endParaRPr>
          </a:p>
          <a:p>
            <a:pPr marL="109725" indent="0">
              <a:buNone/>
              <a:defRPr/>
            </a:pPr>
            <a:r>
              <a:rPr lang="en-US" sz="3467" dirty="0"/>
              <a:t>CASIS ISS National Laboratory</a:t>
            </a:r>
          </a:p>
          <a:p>
            <a:pPr marL="621776" lvl="1">
              <a:spcBef>
                <a:spcPts val="324"/>
              </a:spcBef>
              <a:buNone/>
              <a:defRPr/>
            </a:pPr>
            <a:r>
              <a:rPr lang="en-US" sz="3467" dirty="0">
                <a:solidFill>
                  <a:srgbClr val="FFFF00"/>
                </a:solidFill>
              </a:rPr>
              <a:t>http://</a:t>
            </a:r>
            <a:r>
              <a:rPr lang="en-US" sz="3467" dirty="0" smtClean="0">
                <a:solidFill>
                  <a:srgbClr val="FFFF00"/>
                </a:solidFill>
              </a:rPr>
              <a:t>iss-casis.org</a:t>
            </a:r>
          </a:p>
          <a:p>
            <a:pPr marL="621776" lvl="1">
              <a:spcBef>
                <a:spcPts val="324"/>
              </a:spcBef>
              <a:buNone/>
              <a:defRPr/>
            </a:pPr>
            <a:endParaRPr lang="en-US" sz="3467" dirty="0">
              <a:solidFill>
                <a:srgbClr val="FFFF00"/>
              </a:solidFill>
            </a:endParaRPr>
          </a:p>
          <a:p>
            <a:pPr marL="621776" lvl="1">
              <a:spcBef>
                <a:spcPts val="324"/>
              </a:spcBef>
              <a:buNone/>
              <a:defRPr/>
            </a:pPr>
            <a:endParaRPr lang="en-US" dirty="0" smtClean="0"/>
          </a:p>
          <a:p>
            <a:pPr marL="109725" indent="0">
              <a:buNone/>
              <a:defRPr/>
            </a:pPr>
            <a:r>
              <a:rPr lang="en-US" sz="3467" dirty="0" smtClean="0"/>
              <a:t>NASA GeneLab</a:t>
            </a:r>
            <a:endParaRPr lang="en-US" sz="3467" dirty="0"/>
          </a:p>
          <a:p>
            <a:pPr marL="621776" lvl="1">
              <a:spcBef>
                <a:spcPts val="324"/>
              </a:spcBef>
              <a:buNone/>
              <a:defRPr/>
            </a:pPr>
            <a:r>
              <a:rPr lang="en-US" sz="3467" dirty="0">
                <a:solidFill>
                  <a:srgbClr val="FFFF00"/>
                </a:solidFill>
              </a:rPr>
              <a:t>http</a:t>
            </a:r>
            <a:r>
              <a:rPr lang="en-US" sz="3467" dirty="0" smtClean="0">
                <a:solidFill>
                  <a:srgbClr val="FFFF00"/>
                </a:solidFill>
              </a:rPr>
              <a:t>://genelab.nasa.gov</a:t>
            </a:r>
            <a:endParaRPr lang="en-US" sz="3467" dirty="0">
              <a:solidFill>
                <a:srgbClr val="FFFF00"/>
              </a:solidFill>
            </a:endParaRPr>
          </a:p>
          <a:p>
            <a:pPr marL="365751">
              <a:defRPr/>
            </a:pPr>
            <a:endParaRPr lang="en-US" sz="2800" dirty="0"/>
          </a:p>
          <a:p>
            <a:pPr marL="109725" indent="0">
              <a:buNone/>
              <a:defRPr/>
            </a:pPr>
            <a:endParaRPr lang="en-US" sz="2800" dirty="0"/>
          </a:p>
          <a:p>
            <a:pPr marL="109725" indent="0">
              <a:buNone/>
              <a:defRPr/>
            </a:pPr>
            <a:r>
              <a:rPr lang="en-US" sz="3867" dirty="0"/>
              <a:t>@</a:t>
            </a:r>
            <a:r>
              <a:rPr lang="en-US" sz="3867" dirty="0" err="1"/>
              <a:t>ISS_Research</a:t>
            </a:r>
            <a:endParaRPr lang="en-US" sz="3867" dirty="0"/>
          </a:p>
          <a:p>
            <a:pPr marL="365751">
              <a:defRPr/>
            </a:pPr>
            <a:endParaRPr lang="en-US" sz="3867" dirty="0"/>
          </a:p>
          <a:p>
            <a:pPr marL="365751">
              <a:defRPr/>
            </a:pPr>
            <a:endParaRPr lang="en-US" sz="3867" dirty="0"/>
          </a:p>
        </p:txBody>
      </p:sp>
      <p:pic>
        <p:nvPicPr>
          <p:cNvPr id="10" name="Picture 4" descr="300px-NASA_logo_svg.png"/>
          <p:cNvPicPr>
            <a:picLocks noChangeAspect="1" noChangeArrowheads="1"/>
          </p:cNvPicPr>
          <p:nvPr/>
        </p:nvPicPr>
        <p:blipFill>
          <a:blip r:embed="rId2" cstate="screen">
            <a:extLst>
              <a:ext uri="{28A0092B-C50C-407E-A947-70E740481C1C}">
                <a14:useLocalDpi xmlns:a14="http://schemas.microsoft.com/office/drawing/2010/main" val="0"/>
              </a:ext>
            </a:extLst>
          </a:blip>
          <a:srcRect/>
          <a:stretch>
            <a:fillRect/>
          </a:stretch>
        </p:blipFill>
        <p:spPr bwMode="auto">
          <a:xfrm>
            <a:off x="2276089" y="636315"/>
            <a:ext cx="1263663" cy="1038916"/>
          </a:xfrm>
          <a:prstGeom prst="rect">
            <a:avLst/>
          </a:prstGeom>
          <a:noFill/>
        </p:spPr>
      </p:pic>
      <p:pic>
        <p:nvPicPr>
          <p:cNvPr id="222214" name="Picture 6" descr="http://t2.gstatic.com/images?q=tbn:ANd9GcQ0iRklWvFUnUPRRXA2Di7zowJjz8EHYkyxHcxOR87ptNhneLZnQmsVulQ">
            <a:hlinkClick r:id="rId3"/>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988185" y="5775596"/>
            <a:ext cx="1734095" cy="599803"/>
          </a:xfrm>
          <a:prstGeom prst="rect">
            <a:avLst/>
          </a:prstGeom>
          <a:noFill/>
        </p:spPr>
      </p:pic>
      <p:pic>
        <p:nvPicPr>
          <p:cNvPr id="2" name="Picture 1"/>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1969708" y="2287759"/>
            <a:ext cx="1876423" cy="1050797"/>
          </a:xfrm>
          <a:prstGeom prst="rect">
            <a:avLst/>
          </a:prstGeom>
        </p:spPr>
      </p:pic>
      <p:pic>
        <p:nvPicPr>
          <p:cNvPr id="6" name="Picture 5"/>
          <p:cNvPicPr>
            <a:picLocks noChangeAspect="1"/>
          </p:cNvPicPr>
          <p:nvPr/>
        </p:nvPicPr>
        <p:blipFill rotWithShape="1">
          <a:blip r:embed="rId6" cstate="print">
            <a:extLst>
              <a:ext uri="{28A0092B-C50C-407E-A947-70E740481C1C}">
                <a14:useLocalDpi xmlns:a14="http://schemas.microsoft.com/office/drawing/2010/main" val="0"/>
              </a:ext>
            </a:extLst>
          </a:blip>
          <a:srcRect t="-5351"/>
          <a:stretch/>
        </p:blipFill>
        <p:spPr>
          <a:xfrm>
            <a:off x="1555446" y="3951084"/>
            <a:ext cx="2704945" cy="913939"/>
          </a:xfrm>
          <a:prstGeom prst="rect">
            <a:avLst/>
          </a:prstGeom>
        </p:spPr>
      </p:pic>
    </p:spTree>
    <p:extLst>
      <p:ext uri="{BB962C8B-B14F-4D97-AF65-F5344CB8AC3E}">
        <p14:creationId xmlns:p14="http://schemas.microsoft.com/office/powerpoint/2010/main" val="486507213"/>
      </p:ext>
    </p:extLst>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22" name="Rectangle 2"/>
          <p:cNvSpPr>
            <a:spLocks noGrp="1" noChangeArrowheads="1"/>
          </p:cNvSpPr>
          <p:nvPr>
            <p:ph type="ctrTitle" idx="4294967295"/>
          </p:nvPr>
        </p:nvSpPr>
        <p:spPr>
          <a:xfrm>
            <a:off x="1524000" y="1873250"/>
            <a:ext cx="7772400" cy="1555750"/>
          </a:xfrm>
        </p:spPr>
        <p:txBody>
          <a:bodyPr/>
          <a:lstStyle/>
          <a:p>
            <a:r>
              <a:rPr lang="en-US"/>
              <a:t>The International Space Station</a:t>
            </a:r>
          </a:p>
        </p:txBody>
      </p:sp>
      <p:sp>
        <p:nvSpPr>
          <p:cNvPr id="337923" name="Rectangle 3"/>
          <p:cNvSpPr>
            <a:spLocks noGrp="1" noChangeArrowheads="1"/>
          </p:cNvSpPr>
          <p:nvPr>
            <p:ph type="subTitle" idx="4294967295"/>
          </p:nvPr>
        </p:nvSpPr>
        <p:spPr>
          <a:xfrm>
            <a:off x="1524000" y="3886200"/>
            <a:ext cx="6400800" cy="1752600"/>
          </a:xfrm>
        </p:spPr>
        <p:txBody>
          <a:bodyPr/>
          <a:lstStyle/>
          <a:p>
            <a:r>
              <a:rPr lang="en-US"/>
              <a:t>Background</a:t>
            </a:r>
          </a:p>
        </p:txBody>
      </p:sp>
      <p:pic>
        <p:nvPicPr>
          <p:cNvPr id="337925" name="Picture 5" descr="http://cache.gawker.com/assets/images/gizmodo/2008/11/hugestation.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2292443"/>
            <a:ext cx="12192000" cy="9150443"/>
          </a:xfrm>
          <a:prstGeom prst="rect">
            <a:avLst/>
          </a:prstGeom>
          <a:noFill/>
        </p:spPr>
      </p:pic>
    </p:spTree>
    <p:extLst>
      <p:ext uri="{BB962C8B-B14F-4D97-AF65-F5344CB8AC3E}">
        <p14:creationId xmlns:p14="http://schemas.microsoft.com/office/powerpoint/2010/main" val="6065128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1"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9232509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an 12"/>
          <p:cNvSpPr/>
          <p:nvPr/>
        </p:nvSpPr>
        <p:spPr>
          <a:xfrm rot="16200000">
            <a:off x="4047129" y="-1157887"/>
            <a:ext cx="4731836" cy="9968174"/>
          </a:xfrm>
          <a:prstGeom prst="can">
            <a:avLst/>
          </a:prstGeom>
          <a:solidFill>
            <a:schemeClr val="accent1">
              <a:alpha val="5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itle 1"/>
          <p:cNvSpPr>
            <a:spLocks noGrp="1"/>
          </p:cNvSpPr>
          <p:nvPr>
            <p:ph type="title"/>
          </p:nvPr>
        </p:nvSpPr>
        <p:spPr/>
        <p:txBody>
          <a:bodyPr>
            <a:normAutofit/>
          </a:bodyPr>
          <a:lstStyle/>
          <a:p>
            <a:r>
              <a:rPr lang="en-US" dirty="0" smtClean="0"/>
              <a:t>The Microbiome and Omics Studies on the ISS</a:t>
            </a:r>
            <a:endParaRPr lang="en-US" dirty="0"/>
          </a:p>
        </p:txBody>
      </p:sp>
      <p:sp>
        <p:nvSpPr>
          <p:cNvPr id="4" name="Slide Number Placeholder 3"/>
          <p:cNvSpPr>
            <a:spLocks noGrp="1"/>
          </p:cNvSpPr>
          <p:nvPr>
            <p:ph type="sldNum" sz="quarter" idx="12"/>
          </p:nvPr>
        </p:nvSpPr>
        <p:spPr>
          <a:xfrm>
            <a:off x="8769527" y="6354447"/>
            <a:ext cx="2844800" cy="365125"/>
          </a:xfrm>
        </p:spPr>
        <p:txBody>
          <a:bodyPr/>
          <a:lstStyle/>
          <a:p>
            <a:fld id="{2274DE3F-0234-4BA7-B38F-B1574DE86E46}" type="slidenum">
              <a:rPr lang="en-US" smtClean="0">
                <a:solidFill>
                  <a:prstClr val="white">
                    <a:tint val="75000"/>
                  </a:prstClr>
                </a:solidFill>
              </a:rPr>
              <a:pPr/>
              <a:t>6</a:t>
            </a:fld>
            <a:endParaRPr lang="en-US">
              <a:solidFill>
                <a:prstClr val="white">
                  <a:tint val="75000"/>
                </a:prstClr>
              </a:solidFill>
            </a:endParaRPr>
          </a:p>
        </p:txBody>
      </p:sp>
      <p:pic>
        <p:nvPicPr>
          <p:cNvPr id="6" name="Picture 2" descr="Study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990315" y="1406947"/>
            <a:ext cx="815633" cy="8156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Study Ic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18641" y="2334678"/>
            <a:ext cx="815633" cy="81563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descr="Study Icon"/>
          <p:cNvPicPr>
            <a:picLocks noChangeAspect="1" noChangeArrowheads="1"/>
          </p:cNvPicPr>
          <p:nvPr/>
        </p:nvPicPr>
        <p:blipFill>
          <a:blip r:embed="rId4">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610159" y="2231224"/>
            <a:ext cx="1321072" cy="132107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Study Icon"/>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124956" y="1406947"/>
            <a:ext cx="815633" cy="81563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0" descr="Study Icon"/>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215885" y="1424480"/>
            <a:ext cx="815633" cy="81563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pic"/>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050498" y="3057985"/>
            <a:ext cx="752755" cy="75275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pic"/>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30600" y="4038662"/>
            <a:ext cx="930800" cy="93080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8938392" y="1870781"/>
            <a:ext cx="664606" cy="369332"/>
          </a:xfrm>
          <a:prstGeom prst="rect">
            <a:avLst/>
          </a:prstGeom>
          <a:noFill/>
        </p:spPr>
        <p:txBody>
          <a:bodyPr wrap="none" rtlCol="0">
            <a:spAutoFit/>
          </a:bodyPr>
          <a:lstStyle/>
          <a:p>
            <a:r>
              <a:rPr lang="en-US" dirty="0" smtClean="0"/>
              <a:t>Crew</a:t>
            </a:r>
            <a:endParaRPr lang="en-US" dirty="0"/>
          </a:p>
        </p:txBody>
      </p:sp>
      <p:pic>
        <p:nvPicPr>
          <p:cNvPr id="15" name="Picture 2" descr="pic"/>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126224" y="3254383"/>
            <a:ext cx="752755" cy="752755"/>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p:cNvSpPr txBox="1"/>
          <p:nvPr/>
        </p:nvSpPr>
        <p:spPr>
          <a:xfrm>
            <a:off x="7582984" y="3714625"/>
            <a:ext cx="3404586" cy="369332"/>
          </a:xfrm>
          <a:prstGeom prst="rect">
            <a:avLst/>
          </a:prstGeom>
          <a:noFill/>
        </p:spPr>
        <p:txBody>
          <a:bodyPr wrap="none" rtlCol="0">
            <a:spAutoFit/>
          </a:bodyPr>
          <a:lstStyle/>
          <a:p>
            <a:r>
              <a:rPr lang="en-US" dirty="0" smtClean="0"/>
              <a:t>Human microbiome &amp; </a:t>
            </a:r>
            <a:r>
              <a:rPr lang="en-US" dirty="0" err="1" smtClean="0"/>
              <a:t>Immunome</a:t>
            </a:r>
            <a:endParaRPr lang="en-US" dirty="0"/>
          </a:p>
        </p:txBody>
      </p:sp>
      <p:pic>
        <p:nvPicPr>
          <p:cNvPr id="17" name="Picture 2" descr="pic"/>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365690" y="4706390"/>
            <a:ext cx="752755" cy="752755"/>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p:cNvSpPr txBox="1"/>
          <p:nvPr/>
        </p:nvSpPr>
        <p:spPr>
          <a:xfrm>
            <a:off x="4474931" y="3118892"/>
            <a:ext cx="2311338" cy="646331"/>
          </a:xfrm>
          <a:prstGeom prst="rect">
            <a:avLst/>
          </a:prstGeom>
          <a:noFill/>
        </p:spPr>
        <p:txBody>
          <a:bodyPr wrap="none" rtlCol="0">
            <a:spAutoFit/>
          </a:bodyPr>
          <a:lstStyle/>
          <a:p>
            <a:pPr algn="ctr"/>
            <a:r>
              <a:rPr lang="en-US" dirty="0" smtClean="0"/>
              <a:t>Research organisms</a:t>
            </a:r>
          </a:p>
          <a:p>
            <a:pPr algn="ctr"/>
            <a:r>
              <a:rPr lang="en-US" dirty="0" smtClean="0"/>
              <a:t>and their microbiomes</a:t>
            </a:r>
            <a:endParaRPr lang="en-US" dirty="0"/>
          </a:p>
        </p:txBody>
      </p:sp>
      <p:sp>
        <p:nvSpPr>
          <p:cNvPr id="19" name="TextBox 18"/>
          <p:cNvSpPr txBox="1"/>
          <p:nvPr/>
        </p:nvSpPr>
        <p:spPr>
          <a:xfrm>
            <a:off x="5470920" y="5396307"/>
            <a:ext cx="2311338" cy="646331"/>
          </a:xfrm>
          <a:prstGeom prst="rect">
            <a:avLst/>
          </a:prstGeom>
          <a:noFill/>
        </p:spPr>
        <p:txBody>
          <a:bodyPr wrap="none" rtlCol="0">
            <a:spAutoFit/>
          </a:bodyPr>
          <a:lstStyle/>
          <a:p>
            <a:pPr algn="ctr"/>
            <a:r>
              <a:rPr lang="en-US" dirty="0" smtClean="0"/>
              <a:t>Plants for food and</a:t>
            </a:r>
          </a:p>
          <a:p>
            <a:pPr algn="ctr"/>
            <a:r>
              <a:rPr lang="en-US" dirty="0" smtClean="0"/>
              <a:t>and their microbiomes</a:t>
            </a:r>
            <a:endParaRPr lang="en-US" dirty="0"/>
          </a:p>
        </p:txBody>
      </p:sp>
      <p:pic>
        <p:nvPicPr>
          <p:cNvPr id="20" name="Picture 4" descr="pic"/>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227918" y="2319857"/>
            <a:ext cx="812711" cy="812711"/>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descr="pic"/>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989312" y="2334678"/>
            <a:ext cx="816636" cy="816636"/>
          </a:xfrm>
          <a:prstGeom prst="rect">
            <a:avLst/>
          </a:prstGeom>
          <a:noFill/>
          <a:extLst>
            <a:ext uri="{909E8E84-426E-40DD-AFC4-6F175D3DCCD1}">
              <a14:hiddenFill xmlns:a14="http://schemas.microsoft.com/office/drawing/2010/main">
                <a:solidFill>
                  <a:srgbClr val="FFFFFF"/>
                </a:solidFill>
              </a14:hiddenFill>
            </a:ext>
          </a:extLst>
        </p:spPr>
      </p:pic>
      <p:grpSp>
        <p:nvGrpSpPr>
          <p:cNvPr id="28" name="Group 27"/>
          <p:cNvGrpSpPr/>
          <p:nvPr/>
        </p:nvGrpSpPr>
        <p:grpSpPr>
          <a:xfrm>
            <a:off x="2947019" y="3105025"/>
            <a:ext cx="982607" cy="832751"/>
            <a:chOff x="1064496" y="3380066"/>
            <a:chExt cx="982607" cy="832751"/>
          </a:xfrm>
        </p:grpSpPr>
        <p:cxnSp>
          <p:nvCxnSpPr>
            <p:cNvPr id="23" name="Curved Connector 22"/>
            <p:cNvCxnSpPr/>
            <p:nvPr/>
          </p:nvCxnSpPr>
          <p:spPr>
            <a:xfrm flipV="1">
              <a:off x="1064496" y="3380066"/>
              <a:ext cx="982607" cy="223151"/>
            </a:xfrm>
            <a:prstGeom prst="curvedConnector3">
              <a:avLst/>
            </a:prstGeom>
            <a:ln w="2222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4" name="Curved Connector 23"/>
            <p:cNvCxnSpPr/>
            <p:nvPr/>
          </p:nvCxnSpPr>
          <p:spPr>
            <a:xfrm flipV="1">
              <a:off x="1064496" y="3532466"/>
              <a:ext cx="982607" cy="223151"/>
            </a:xfrm>
            <a:prstGeom prst="curvedConnector3">
              <a:avLst/>
            </a:prstGeom>
            <a:ln w="2222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5" name="Curved Connector 24"/>
            <p:cNvCxnSpPr/>
            <p:nvPr/>
          </p:nvCxnSpPr>
          <p:spPr>
            <a:xfrm flipV="1">
              <a:off x="1064496" y="3684866"/>
              <a:ext cx="982607" cy="223151"/>
            </a:xfrm>
            <a:prstGeom prst="curvedConnector3">
              <a:avLst/>
            </a:prstGeom>
            <a:ln w="2222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urved Connector 25"/>
            <p:cNvCxnSpPr/>
            <p:nvPr/>
          </p:nvCxnSpPr>
          <p:spPr>
            <a:xfrm flipV="1">
              <a:off x="1064496" y="3837266"/>
              <a:ext cx="982607" cy="223151"/>
            </a:xfrm>
            <a:prstGeom prst="curvedConnector3">
              <a:avLst/>
            </a:prstGeom>
            <a:ln w="2222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Curved Connector 26"/>
            <p:cNvCxnSpPr/>
            <p:nvPr/>
          </p:nvCxnSpPr>
          <p:spPr>
            <a:xfrm flipV="1">
              <a:off x="1064496" y="3989666"/>
              <a:ext cx="982607" cy="223151"/>
            </a:xfrm>
            <a:prstGeom prst="curvedConnector3">
              <a:avLst/>
            </a:prstGeom>
            <a:ln w="2222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29" name="TextBox 28"/>
          <p:cNvSpPr txBox="1"/>
          <p:nvPr/>
        </p:nvSpPr>
        <p:spPr>
          <a:xfrm>
            <a:off x="1706524" y="3993496"/>
            <a:ext cx="1933478" cy="1200329"/>
          </a:xfrm>
          <a:prstGeom prst="rect">
            <a:avLst/>
          </a:prstGeom>
          <a:noFill/>
        </p:spPr>
        <p:txBody>
          <a:bodyPr wrap="none" rtlCol="0">
            <a:spAutoFit/>
          </a:bodyPr>
          <a:lstStyle/>
          <a:p>
            <a:pPr algn="ctr"/>
            <a:r>
              <a:rPr lang="en-US" dirty="0" smtClean="0"/>
              <a:t>Built Environment:</a:t>
            </a:r>
          </a:p>
          <a:p>
            <a:pPr algn="ctr"/>
            <a:r>
              <a:rPr lang="en-US" dirty="0" smtClean="0"/>
              <a:t>Surfaces</a:t>
            </a:r>
          </a:p>
          <a:p>
            <a:pPr algn="ctr"/>
            <a:r>
              <a:rPr lang="en-US" dirty="0" smtClean="0"/>
              <a:t>Air</a:t>
            </a:r>
          </a:p>
          <a:p>
            <a:pPr algn="ctr"/>
            <a:r>
              <a:rPr lang="en-US" dirty="0" smtClean="0"/>
              <a:t>Water</a:t>
            </a:r>
          </a:p>
        </p:txBody>
      </p:sp>
      <p:pic>
        <p:nvPicPr>
          <p:cNvPr id="33" name="Picture 32"/>
          <p:cNvPicPr>
            <a:picLocks noChangeAspect="1"/>
          </p:cNvPicPr>
          <p:nvPr/>
        </p:nvPicPr>
        <p:blipFill>
          <a:blip r:embed="rId9" cstate="print">
            <a:extLst>
              <a:ext uri="{BEBA8EAE-BF5A-486C-A8C5-ECC9F3942E4B}">
                <a14:imgProps xmlns:a14="http://schemas.microsoft.com/office/drawing/2010/main">
                  <a14:imgLayer r:embed="rId10">
                    <a14:imgEffect>
                      <a14:colorTemperature colorTemp="4700"/>
                    </a14:imgEffect>
                    <a14:imgEffect>
                      <a14:saturation sat="0"/>
                    </a14:imgEffect>
                  </a14:imgLayer>
                </a14:imgProps>
              </a:ext>
              <a:ext uri="{28A0092B-C50C-407E-A947-70E740481C1C}">
                <a14:useLocalDpi xmlns:a14="http://schemas.microsoft.com/office/drawing/2010/main" val="0"/>
              </a:ext>
            </a:extLst>
          </a:blip>
          <a:stretch>
            <a:fillRect/>
          </a:stretch>
        </p:blipFill>
        <p:spPr>
          <a:xfrm>
            <a:off x="9827278" y="3082302"/>
            <a:ext cx="729299" cy="719509"/>
          </a:xfrm>
          <a:prstGeom prst="rect">
            <a:avLst/>
          </a:prstGeom>
          <a:solidFill>
            <a:schemeClr val="tx1"/>
          </a:solidFill>
          <a:ln w="50800">
            <a:solidFill>
              <a:schemeClr val="bg1">
                <a:lumMod val="65000"/>
                <a:lumOff val="35000"/>
              </a:schemeClr>
            </a:solidFill>
          </a:ln>
        </p:spPr>
      </p:pic>
      <p:grpSp>
        <p:nvGrpSpPr>
          <p:cNvPr id="38" name="Group 37"/>
          <p:cNvGrpSpPr/>
          <p:nvPr/>
        </p:nvGrpSpPr>
        <p:grpSpPr>
          <a:xfrm>
            <a:off x="8214256" y="4668259"/>
            <a:ext cx="775040" cy="740499"/>
            <a:chOff x="7742308" y="4655808"/>
            <a:chExt cx="775040" cy="740499"/>
          </a:xfrm>
        </p:grpSpPr>
        <p:sp>
          <p:nvSpPr>
            <p:cNvPr id="37" name="Rectangle 36"/>
            <p:cNvSpPr/>
            <p:nvPr/>
          </p:nvSpPr>
          <p:spPr>
            <a:xfrm>
              <a:off x="7742308" y="4655808"/>
              <a:ext cx="775040" cy="740499"/>
            </a:xfrm>
            <a:prstGeom prst="rect">
              <a:avLst/>
            </a:prstGeom>
            <a:solidFill>
              <a:schemeClr val="tx1"/>
            </a:solidFill>
            <a:ln w="50800">
              <a:solidFill>
                <a:schemeClr val="bg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2" name="Picture 8" descr="Image result for apple"/>
            <p:cNvPicPr>
              <a:picLocks noChangeAspect="1" noChangeArrowheads="1"/>
            </p:cNvPicPr>
            <p:nvPr/>
          </p:nvPicPr>
          <p:blipFill>
            <a:blip r:embed="rId11" cstate="print">
              <a:extLst>
                <a:ext uri="{BEBA8EAE-BF5A-486C-A8C5-ECC9F3942E4B}">
                  <a14:imgProps xmlns:a14="http://schemas.microsoft.com/office/drawing/2010/main">
                    <a14:imgLayer r:embed="rId12">
                      <a14:imgEffect>
                        <a14:sharpenSoften amount="50000"/>
                      </a14:imgEffect>
                      <a14:imgEffect>
                        <a14:colorTemperature colorTemp="4700"/>
                      </a14:imgEffect>
                      <a14:imgEffect>
                        <a14:saturation sat="0"/>
                      </a14:imgEffect>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a:off x="7895057" y="4700989"/>
              <a:ext cx="469542" cy="650135"/>
            </a:xfrm>
            <a:prstGeom prst="rect">
              <a:avLst/>
            </a:prstGeom>
            <a:noFill/>
            <a:extLst>
              <a:ext uri="{909E8E84-426E-40DD-AFC4-6F175D3DCCD1}">
                <a14:hiddenFill xmlns:a14="http://schemas.microsoft.com/office/drawing/2010/main">
                  <a:solidFill>
                    <a:srgbClr val="FFFFFF"/>
                  </a:solidFill>
                </a14:hiddenFill>
              </a:ext>
            </a:extLst>
          </p:spPr>
        </p:pic>
      </p:grpSp>
      <p:sp>
        <p:nvSpPr>
          <p:cNvPr id="40" name="TextBox 39"/>
          <p:cNvSpPr txBox="1"/>
          <p:nvPr/>
        </p:nvSpPr>
        <p:spPr>
          <a:xfrm>
            <a:off x="8013215" y="5408756"/>
            <a:ext cx="1178656" cy="369332"/>
          </a:xfrm>
          <a:prstGeom prst="rect">
            <a:avLst/>
          </a:prstGeom>
          <a:noFill/>
        </p:spPr>
        <p:txBody>
          <a:bodyPr wrap="none" rtlCol="0">
            <a:spAutoFit/>
          </a:bodyPr>
          <a:lstStyle/>
          <a:p>
            <a:pPr algn="ctr"/>
            <a:r>
              <a:rPr lang="en-US" dirty="0" smtClean="0"/>
              <a:t>Fresh food</a:t>
            </a:r>
            <a:endParaRPr lang="en-US" dirty="0"/>
          </a:p>
        </p:txBody>
      </p:sp>
      <p:sp>
        <p:nvSpPr>
          <p:cNvPr id="39" name="Oval 38"/>
          <p:cNvSpPr/>
          <p:nvPr/>
        </p:nvSpPr>
        <p:spPr>
          <a:xfrm>
            <a:off x="2107919" y="2400376"/>
            <a:ext cx="805042" cy="805042"/>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t>1</a:t>
            </a:r>
            <a:endParaRPr lang="en-US" sz="3200" dirty="0"/>
          </a:p>
        </p:txBody>
      </p:sp>
      <p:sp>
        <p:nvSpPr>
          <p:cNvPr id="44" name="Oval 43"/>
          <p:cNvSpPr/>
          <p:nvPr/>
        </p:nvSpPr>
        <p:spPr>
          <a:xfrm>
            <a:off x="6634449" y="1855850"/>
            <a:ext cx="805042" cy="805042"/>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t>3</a:t>
            </a:r>
            <a:r>
              <a:rPr lang="en-US" sz="2800" dirty="0" smtClean="0"/>
              <a:t>a</a:t>
            </a:r>
            <a:endParaRPr lang="en-US" sz="2800" dirty="0"/>
          </a:p>
        </p:txBody>
      </p:sp>
      <p:sp>
        <p:nvSpPr>
          <p:cNvPr id="45" name="Oval 44"/>
          <p:cNvSpPr/>
          <p:nvPr/>
        </p:nvSpPr>
        <p:spPr>
          <a:xfrm>
            <a:off x="7252234" y="2941856"/>
            <a:ext cx="805042" cy="805042"/>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t>2</a:t>
            </a:r>
            <a:endParaRPr lang="en-US" sz="3200" dirty="0"/>
          </a:p>
        </p:txBody>
      </p:sp>
      <p:sp>
        <p:nvSpPr>
          <p:cNvPr id="46" name="Oval 45"/>
          <p:cNvSpPr/>
          <p:nvPr/>
        </p:nvSpPr>
        <p:spPr>
          <a:xfrm>
            <a:off x="10591817" y="2906866"/>
            <a:ext cx="805042" cy="805042"/>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t>3</a:t>
            </a:r>
            <a:r>
              <a:rPr lang="en-US" sz="2400" dirty="0"/>
              <a:t>b</a:t>
            </a:r>
          </a:p>
        </p:txBody>
      </p:sp>
      <p:sp>
        <p:nvSpPr>
          <p:cNvPr id="47" name="Oval 46"/>
          <p:cNvSpPr/>
          <p:nvPr/>
        </p:nvSpPr>
        <p:spPr>
          <a:xfrm>
            <a:off x="9602998" y="1388362"/>
            <a:ext cx="805042" cy="805042"/>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t>4</a:t>
            </a:r>
            <a:endParaRPr lang="en-US" sz="3200" dirty="0"/>
          </a:p>
        </p:txBody>
      </p:sp>
      <p:sp>
        <p:nvSpPr>
          <p:cNvPr id="43" name="Down Arrow 42"/>
          <p:cNvSpPr/>
          <p:nvPr/>
        </p:nvSpPr>
        <p:spPr>
          <a:xfrm>
            <a:off x="10124388" y="5684581"/>
            <a:ext cx="1272471" cy="1100359"/>
          </a:xfrm>
          <a:prstGeom prst="downArrow">
            <a:avLst/>
          </a:prstGeom>
          <a:solidFill>
            <a:srgbClr val="E46C0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t>5</a:t>
            </a:r>
            <a:endParaRPr lang="en-US" sz="3200" dirty="0"/>
          </a:p>
        </p:txBody>
      </p:sp>
    </p:spTree>
    <p:extLst>
      <p:ext uri="{BB962C8B-B14F-4D97-AF65-F5344CB8AC3E}">
        <p14:creationId xmlns:p14="http://schemas.microsoft.com/office/powerpoint/2010/main" val="2778387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44" grpId="0" animBg="1"/>
      <p:bldP spid="45" grpId="0" animBg="1"/>
      <p:bldP spid="46" grpId="0" animBg="1"/>
      <p:bldP spid="47" grpId="0" animBg="1"/>
      <p:bldP spid="4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3040047">
            <a:off x="5296008" y="1247694"/>
            <a:ext cx="2653354" cy="1990015"/>
          </a:xfrm>
          <a:prstGeom prst="rect">
            <a:avLst/>
          </a:prstGeom>
        </p:spPr>
      </p:pic>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1043267" y="562380"/>
            <a:ext cx="5052735" cy="4962908"/>
          </a:xfrm>
          <a:prstGeom prst="ellipse">
            <a:avLst/>
          </a:prstGeom>
          <a:ln>
            <a:noFill/>
          </a:ln>
          <a:effectLst>
            <a:softEdge rad="112500"/>
          </a:effectLst>
        </p:spPr>
      </p:pic>
      <p:sp>
        <p:nvSpPr>
          <p:cNvPr id="6" name="TextBox 5"/>
          <p:cNvSpPr txBox="1"/>
          <p:nvPr/>
        </p:nvSpPr>
        <p:spPr>
          <a:xfrm>
            <a:off x="2429164" y="307739"/>
            <a:ext cx="12192000" cy="769441"/>
          </a:xfrm>
          <a:prstGeom prst="rect">
            <a:avLst/>
          </a:prstGeom>
          <a:noFill/>
        </p:spPr>
        <p:txBody>
          <a:bodyPr wrap="square" rtlCol="0">
            <a:spAutoFit/>
          </a:bodyPr>
          <a:lstStyle/>
          <a:p>
            <a:pPr algn="ctr"/>
            <a:r>
              <a:rPr lang="en-US" sz="4400" dirty="0" smtClean="0">
                <a:latin typeface="Times New Roman" panose="02020603050405020304" pitchFamily="18" charset="0"/>
                <a:cs typeface="Times New Roman" panose="02020603050405020304" pitchFamily="18" charset="0"/>
              </a:rPr>
              <a:t>The ISS Microbiome</a:t>
            </a:r>
          </a:p>
        </p:txBody>
      </p:sp>
      <p:pic>
        <p:nvPicPr>
          <p:cNvPr id="8" name="Picture 7"/>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108857" y="5525288"/>
            <a:ext cx="1406638" cy="1127445"/>
          </a:xfrm>
          <a:prstGeom prst="rect">
            <a:avLst/>
          </a:prstGeom>
        </p:spPr>
      </p:pic>
      <p:sp>
        <p:nvSpPr>
          <p:cNvPr id="7" name="Rectangle 6"/>
          <p:cNvSpPr/>
          <p:nvPr/>
        </p:nvSpPr>
        <p:spPr>
          <a:xfrm>
            <a:off x="7482993" y="1494584"/>
            <a:ext cx="4562148" cy="5047536"/>
          </a:xfrm>
          <a:prstGeom prst="rect">
            <a:avLst/>
          </a:prstGeom>
        </p:spPr>
        <p:txBody>
          <a:bodyPr wrap="square">
            <a:spAutoFit/>
          </a:bodyPr>
          <a:lstStyle/>
          <a:p>
            <a:pPr marL="342900" indent="-342900">
              <a:buFont typeface="Arial" panose="020B0604020202020204" pitchFamily="34" charset="0"/>
              <a:buChar char="•"/>
            </a:pPr>
            <a:r>
              <a:rPr lang="en-US" altLang="en-US" sz="2200" dirty="0" smtClean="0">
                <a:latin typeface="Times New Roman" panose="02020603050405020304" pitchFamily="18" charset="0"/>
                <a:cs typeface="Times New Roman" panose="02020603050405020304" pitchFamily="18" charset="0"/>
              </a:rPr>
              <a:t>Goal: Mitigate microbial </a:t>
            </a:r>
            <a:r>
              <a:rPr lang="en-US" altLang="en-US" sz="2200" dirty="0">
                <a:latin typeface="Times New Roman" panose="02020603050405020304" pitchFamily="18" charset="0"/>
                <a:cs typeface="Times New Roman" panose="02020603050405020304" pitchFamily="18" charset="0"/>
              </a:rPr>
              <a:t>risk to crew health, safety, and performance </a:t>
            </a:r>
            <a:endParaRPr lang="en-US" altLang="en-US" sz="2200" dirty="0" smtClean="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altLang="en-US" sz="2200" dirty="0" smtClean="0">
                <a:latin typeface="Times New Roman" panose="02020603050405020304" pitchFamily="18" charset="0"/>
                <a:cs typeface="Times New Roman" panose="02020603050405020304" pitchFamily="18" charset="0"/>
              </a:rPr>
              <a:t>Critical to understand the microbiome of the ISS</a:t>
            </a:r>
          </a:p>
          <a:p>
            <a:pPr marL="342900" indent="-342900">
              <a:buFont typeface="Arial" panose="020B0604020202020204" pitchFamily="34" charset="0"/>
              <a:buChar char="•"/>
            </a:pPr>
            <a:r>
              <a:rPr lang="en-US" altLang="en-US" sz="2200" dirty="0" smtClean="0">
                <a:latin typeface="Times New Roman" panose="02020603050405020304" pitchFamily="18" charset="0"/>
                <a:cs typeface="Times New Roman" panose="02020603050405020304" pitchFamily="18" charset="0"/>
              </a:rPr>
              <a:t>Culture-based techniques provide quantitative data per volume/area sampled</a:t>
            </a:r>
          </a:p>
          <a:p>
            <a:pPr marL="342900" indent="-342900">
              <a:buFont typeface="Arial" panose="020B0604020202020204" pitchFamily="34" charset="0"/>
              <a:buChar char="•"/>
            </a:pPr>
            <a:r>
              <a:rPr lang="en-US" altLang="en-US" sz="2200" dirty="0" smtClean="0">
                <a:latin typeface="Times New Roman" panose="02020603050405020304" pitchFamily="18" charset="0"/>
                <a:cs typeface="Times New Roman" panose="02020603050405020304" pitchFamily="18" charset="0"/>
              </a:rPr>
              <a:t>Microbial identification is achieved on the ground via biochemical analysis and DNA sequencing </a:t>
            </a:r>
          </a:p>
          <a:p>
            <a:pPr marL="342900" indent="-342900">
              <a:buFont typeface="Arial" panose="020B0604020202020204" pitchFamily="34" charset="0"/>
              <a:buChar char="•"/>
            </a:pPr>
            <a:r>
              <a:rPr lang="en-US" altLang="en-US" sz="2200" dirty="0" smtClean="0">
                <a:latin typeface="Times New Roman" panose="02020603050405020304" pitchFamily="18" charset="0"/>
                <a:cs typeface="Times New Roman" panose="02020603050405020304" pitchFamily="18" charset="0"/>
              </a:rPr>
              <a:t>Need to move this to on-orbit for future exploration missions</a:t>
            </a:r>
          </a:p>
          <a:p>
            <a:endParaRPr lang="en-US" altLang="en-US" dirty="0" smtClean="0">
              <a:latin typeface="Times New Roman" panose="02020603050405020304" pitchFamily="18" charset="0"/>
              <a:cs typeface="Times New Roman" panose="02020603050405020304" pitchFamily="18" charset="0"/>
            </a:endParaRPr>
          </a:p>
          <a:p>
            <a:endParaRPr lang="en-US"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5671637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450987"/>
            <a:ext cx="10515600" cy="970403"/>
          </a:xfrm>
        </p:spPr>
        <p:txBody>
          <a:bodyPr>
            <a:normAutofit fontScale="90000"/>
          </a:bodyPr>
          <a:lstStyle/>
          <a:p>
            <a:pPr algn="ctr"/>
            <a:r>
              <a:rPr lang="en-US" dirty="0" smtClean="0">
                <a:solidFill>
                  <a:schemeClr val="bg1"/>
                </a:solidFill>
                <a:latin typeface="Times New Roman" panose="02020603050405020304" pitchFamily="18" charset="0"/>
                <a:cs typeface="Times New Roman" panose="02020603050405020304" pitchFamily="18" charset="0"/>
              </a:rPr>
              <a:t>The </a:t>
            </a:r>
            <a:r>
              <a:rPr lang="en-US" dirty="0" smtClean="0">
                <a:latin typeface="Times New Roman" panose="02020603050405020304" pitchFamily="18" charset="0"/>
                <a:cs typeface="Times New Roman" panose="02020603050405020304" pitchFamily="18" charset="0"/>
              </a:rPr>
              <a:t>ISS Microbiome: Pre-flight Analysis</a:t>
            </a:r>
            <a:br>
              <a:rPr lang="en-US" dirty="0" smtClean="0">
                <a:latin typeface="Times New Roman" panose="02020603050405020304" pitchFamily="18" charset="0"/>
                <a:cs typeface="Times New Roman" panose="02020603050405020304" pitchFamily="18" charset="0"/>
              </a:rPr>
            </a:br>
            <a:r>
              <a:rPr lang="en-US" sz="3100" dirty="0">
                <a:latin typeface="Times New Roman" panose="02020603050405020304" pitchFamily="18" charset="0"/>
                <a:cs typeface="Times New Roman" panose="02020603050405020304" pitchFamily="18" charset="0"/>
              </a:rPr>
              <a:t>(</a:t>
            </a:r>
            <a:r>
              <a:rPr lang="en-US" sz="3100" i="1" dirty="0">
                <a:latin typeface="Times New Roman" panose="02020603050405020304" pitchFamily="18" charset="0"/>
                <a:cs typeface="Times New Roman" panose="02020603050405020304" pitchFamily="18" charset="0"/>
              </a:rPr>
              <a:t>Modules and Logistics Vehicles - ISS Construction, Expeditions 1-25</a:t>
            </a:r>
            <a:r>
              <a:rPr lang="en-US" sz="3100" dirty="0">
                <a:latin typeface="Times New Roman" panose="02020603050405020304" pitchFamily="18" charset="0"/>
                <a:cs typeface="Times New Roman" panose="02020603050405020304" pitchFamily="18" charset="0"/>
              </a:rPr>
              <a:t>)</a:t>
            </a:r>
            <a:r>
              <a:rPr lang="en-US" sz="7200" baseline="30000" dirty="0">
                <a:latin typeface="Times New Roman" panose="02020603050405020304" pitchFamily="18" charset="0"/>
                <a:cs typeface="Times New Roman" panose="02020603050405020304" pitchFamily="18" charset="0"/>
              </a:rPr>
              <a:t/>
            </a:r>
            <a:br>
              <a:rPr lang="en-US" sz="7200" baseline="30000" dirty="0">
                <a:latin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p:txBody>
      </p:sp>
      <p:pic>
        <p:nvPicPr>
          <p:cNvPr id="5" name="Content Placeholder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1220091" y="83700"/>
            <a:ext cx="873832" cy="873832"/>
          </a:xfrm>
        </p:spPr>
      </p:pic>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1438" y="82021"/>
            <a:ext cx="981403" cy="786612"/>
          </a:xfrm>
          <a:prstGeom prst="rect">
            <a:avLst/>
          </a:prstGeom>
        </p:spPr>
      </p:pic>
      <p:sp>
        <p:nvSpPr>
          <p:cNvPr id="8" name="Rectangle 7"/>
          <p:cNvSpPr/>
          <p:nvPr/>
        </p:nvSpPr>
        <p:spPr>
          <a:xfrm>
            <a:off x="374033" y="4313708"/>
            <a:ext cx="2633433" cy="1815882"/>
          </a:xfrm>
          <a:prstGeom prst="rect">
            <a:avLst/>
          </a:prstGeom>
        </p:spPr>
        <p:txBody>
          <a:bodyPr wrap="square">
            <a:spAutoFit/>
          </a:bodyPr>
          <a:lstStyle/>
          <a:p>
            <a:pPr marL="214313" indent="-214313">
              <a:buFont typeface="Arial" pitchFamily="34" charset="0"/>
              <a:buChar char="•"/>
            </a:pPr>
            <a:r>
              <a:rPr lang="en-US" sz="1400" b="1" dirty="0">
                <a:latin typeface="Times New Roman" panose="02020603050405020304" pitchFamily="18" charset="0"/>
                <a:cs typeface="Times New Roman" panose="02020603050405020304" pitchFamily="18" charset="0"/>
              </a:rPr>
              <a:t>956 pre-flight surface samples from modules, Cargo Transfer Bags, and hardware</a:t>
            </a:r>
          </a:p>
          <a:p>
            <a:pPr marL="214313" indent="-214313">
              <a:buFont typeface="Arial" pitchFamily="34" charset="0"/>
              <a:buChar char="•"/>
            </a:pPr>
            <a:r>
              <a:rPr lang="en-US" sz="1400" dirty="0">
                <a:latin typeface="Times New Roman" panose="02020603050405020304" pitchFamily="18" charset="0"/>
                <a:cs typeface="Times New Roman" panose="02020603050405020304" pitchFamily="18" charset="0"/>
              </a:rPr>
              <a:t>546/956 (57%) negative for bacteria</a:t>
            </a:r>
          </a:p>
          <a:p>
            <a:pPr marL="214313" indent="-214313">
              <a:buFont typeface="Arial" pitchFamily="34" charset="0"/>
              <a:buChar char="•"/>
            </a:pPr>
            <a:r>
              <a:rPr lang="en-US" sz="1400" dirty="0">
                <a:latin typeface="Times New Roman" panose="02020603050405020304" pitchFamily="18" charset="0"/>
                <a:cs typeface="Times New Roman" panose="02020603050405020304" pitchFamily="18" charset="0"/>
              </a:rPr>
              <a:t>53/956 (6%) exceeded pre-flight specifications</a:t>
            </a:r>
          </a:p>
        </p:txBody>
      </p:sp>
      <p:pic>
        <p:nvPicPr>
          <p:cNvPr id="9"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5738" y="2184451"/>
            <a:ext cx="3034604" cy="2046276"/>
          </a:xfrm>
          <a:prstGeom prst="rect">
            <a:avLst/>
          </a:prstGeom>
          <a:ln w="19050">
            <a:solidFill>
              <a:schemeClr val="tx1"/>
            </a:solidFill>
            <a:miter lim="800000"/>
            <a:headEnd/>
            <a:tailEnd/>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Lst>
        </p:spPr>
      </p:pic>
      <p:sp>
        <p:nvSpPr>
          <p:cNvPr id="11" name="Rectangle 10"/>
          <p:cNvSpPr/>
          <p:nvPr/>
        </p:nvSpPr>
        <p:spPr>
          <a:xfrm>
            <a:off x="3381420" y="4313708"/>
            <a:ext cx="2215430" cy="1815882"/>
          </a:xfrm>
          <a:prstGeom prst="rect">
            <a:avLst/>
          </a:prstGeom>
        </p:spPr>
        <p:txBody>
          <a:bodyPr wrap="square">
            <a:spAutoFit/>
          </a:bodyPr>
          <a:lstStyle/>
          <a:p>
            <a:pPr marL="214313" indent="-214313">
              <a:buFont typeface="Arial" pitchFamily="34" charset="0"/>
              <a:buChar char="•"/>
            </a:pPr>
            <a:r>
              <a:rPr lang="en-US" sz="1400" b="1" dirty="0">
                <a:latin typeface="Times New Roman" panose="02020603050405020304" pitchFamily="18" charset="0"/>
                <a:cs typeface="Times New Roman" panose="02020603050405020304" pitchFamily="18" charset="0"/>
              </a:rPr>
              <a:t>954 pre-flight </a:t>
            </a:r>
            <a:r>
              <a:rPr lang="en-US" sz="1400" b="1" dirty="0" smtClean="0">
                <a:latin typeface="Times New Roman" panose="02020603050405020304" pitchFamily="18" charset="0"/>
                <a:cs typeface="Times New Roman" panose="02020603050405020304" pitchFamily="18" charset="0"/>
              </a:rPr>
              <a:t>surface </a:t>
            </a:r>
            <a:r>
              <a:rPr lang="en-US" sz="1400" b="1" dirty="0">
                <a:latin typeface="Times New Roman" panose="02020603050405020304" pitchFamily="18" charset="0"/>
                <a:cs typeface="Times New Roman" panose="02020603050405020304" pitchFamily="18" charset="0"/>
              </a:rPr>
              <a:t>samples from modules, Cargo Transfer Bags, and </a:t>
            </a:r>
            <a:r>
              <a:rPr lang="en-US" sz="1400" b="1" dirty="0" smtClean="0">
                <a:latin typeface="Times New Roman" panose="02020603050405020304" pitchFamily="18" charset="0"/>
                <a:cs typeface="Times New Roman" panose="02020603050405020304" pitchFamily="18" charset="0"/>
              </a:rPr>
              <a:t>hardware</a:t>
            </a:r>
            <a:endParaRPr lang="en-US" sz="1400" b="1" dirty="0">
              <a:latin typeface="Times New Roman" panose="02020603050405020304" pitchFamily="18" charset="0"/>
              <a:cs typeface="Times New Roman" panose="02020603050405020304" pitchFamily="18" charset="0"/>
            </a:endParaRPr>
          </a:p>
          <a:p>
            <a:pPr marL="214313" indent="-214313">
              <a:buFont typeface="Arial" pitchFamily="34" charset="0"/>
              <a:buChar char="•"/>
            </a:pPr>
            <a:r>
              <a:rPr lang="en-US" sz="1400" dirty="0">
                <a:latin typeface="Times New Roman" panose="02020603050405020304" pitchFamily="18" charset="0"/>
                <a:cs typeface="Times New Roman" panose="02020603050405020304" pitchFamily="18" charset="0"/>
              </a:rPr>
              <a:t>835/954 (88%) negative for fungi</a:t>
            </a:r>
          </a:p>
          <a:p>
            <a:pPr marL="214313" indent="-214313">
              <a:buFont typeface="Arial" pitchFamily="34" charset="0"/>
              <a:buChar char="•"/>
            </a:pPr>
            <a:r>
              <a:rPr lang="en-US" sz="1400" dirty="0">
                <a:latin typeface="Times New Roman" panose="02020603050405020304" pitchFamily="18" charset="0"/>
                <a:cs typeface="Times New Roman" panose="02020603050405020304" pitchFamily="18" charset="0"/>
              </a:rPr>
              <a:t>109/954 (11%) exceeded pre-flight specifications</a:t>
            </a:r>
          </a:p>
        </p:txBody>
      </p:sp>
      <p:pic>
        <p:nvPicPr>
          <p:cNvPr id="12" name="Picture 3"/>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b="4362"/>
          <a:stretch/>
        </p:blipFill>
        <p:spPr bwMode="auto">
          <a:xfrm>
            <a:off x="3239852" y="2176169"/>
            <a:ext cx="2713273" cy="2054557"/>
          </a:xfrm>
          <a:prstGeom prst="rect">
            <a:avLst/>
          </a:prstGeom>
          <a:ln w="19050">
            <a:solidFill>
              <a:schemeClr val="tx1"/>
            </a:solidFill>
            <a:miter lim="800000"/>
            <a:headEnd/>
            <a:tailEnd/>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Lst>
        </p:spPr>
      </p:pic>
      <p:sp>
        <p:nvSpPr>
          <p:cNvPr id="14" name="Rectangle 13"/>
          <p:cNvSpPr/>
          <p:nvPr/>
        </p:nvSpPr>
        <p:spPr>
          <a:xfrm>
            <a:off x="6252719" y="4307816"/>
            <a:ext cx="2957955" cy="1169551"/>
          </a:xfrm>
          <a:prstGeom prst="rect">
            <a:avLst/>
          </a:prstGeom>
        </p:spPr>
        <p:txBody>
          <a:bodyPr wrap="square">
            <a:spAutoFit/>
          </a:bodyPr>
          <a:lstStyle/>
          <a:p>
            <a:pPr marL="214313" indent="-214313">
              <a:buFont typeface="Arial" pitchFamily="34" charset="0"/>
              <a:buChar char="•"/>
            </a:pPr>
            <a:r>
              <a:rPr lang="en-US" sz="1400" b="1" dirty="0">
                <a:latin typeface="Times New Roman" panose="02020603050405020304" pitchFamily="18" charset="0"/>
                <a:cs typeface="Times New Roman" panose="02020603050405020304" pitchFamily="18" charset="0"/>
              </a:rPr>
              <a:t>43 pre-flight samples collected in modules</a:t>
            </a:r>
          </a:p>
          <a:p>
            <a:pPr marL="214313" indent="-214313">
              <a:buFont typeface="Arial" pitchFamily="34" charset="0"/>
              <a:buChar char="•"/>
            </a:pPr>
            <a:r>
              <a:rPr lang="en-US" sz="1400" dirty="0">
                <a:latin typeface="Times New Roman" panose="02020603050405020304" pitchFamily="18" charset="0"/>
                <a:cs typeface="Times New Roman" panose="02020603050405020304" pitchFamily="18" charset="0"/>
              </a:rPr>
              <a:t>17/43 (40%) negative for bacteria</a:t>
            </a:r>
          </a:p>
          <a:p>
            <a:pPr marL="214313" indent="-214313">
              <a:buFont typeface="Arial" pitchFamily="34" charset="0"/>
              <a:buChar char="•"/>
            </a:pPr>
            <a:r>
              <a:rPr lang="en-US" sz="1400" dirty="0">
                <a:latin typeface="Times New Roman" panose="02020603050405020304" pitchFamily="18" charset="0"/>
                <a:cs typeface="Times New Roman" panose="02020603050405020304" pitchFamily="18" charset="0"/>
              </a:rPr>
              <a:t>No sample exceeded pre-flight specifications</a:t>
            </a:r>
          </a:p>
        </p:txBody>
      </p:sp>
      <p:pic>
        <p:nvPicPr>
          <p:cNvPr id="15" name="Picture 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084145" y="2192145"/>
            <a:ext cx="3279281" cy="2050624"/>
          </a:xfrm>
          <a:prstGeom prst="rect">
            <a:avLst/>
          </a:prstGeom>
          <a:ln w="19050">
            <a:solidFill>
              <a:schemeClr val="tx1"/>
            </a:solidFill>
            <a:miter lim="800000"/>
            <a:headEnd/>
            <a:tailEnd/>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Lst>
        </p:spPr>
      </p:pic>
      <p:sp>
        <p:nvSpPr>
          <p:cNvPr id="17" name="Rectangle 16"/>
          <p:cNvSpPr/>
          <p:nvPr/>
        </p:nvSpPr>
        <p:spPr>
          <a:xfrm>
            <a:off x="9441974" y="4315510"/>
            <a:ext cx="2629002" cy="1169551"/>
          </a:xfrm>
          <a:prstGeom prst="rect">
            <a:avLst/>
          </a:prstGeom>
        </p:spPr>
        <p:txBody>
          <a:bodyPr wrap="square">
            <a:spAutoFit/>
          </a:bodyPr>
          <a:lstStyle/>
          <a:p>
            <a:pPr marL="214313" indent="-214313">
              <a:buFont typeface="Arial" pitchFamily="34" charset="0"/>
              <a:buChar char="•"/>
            </a:pPr>
            <a:r>
              <a:rPr lang="en-US" sz="1400" b="1" dirty="0">
                <a:latin typeface="Times New Roman" panose="02020603050405020304" pitchFamily="18" charset="0"/>
                <a:cs typeface="Times New Roman" panose="02020603050405020304" pitchFamily="18" charset="0"/>
              </a:rPr>
              <a:t>44 pre-flight samples collected</a:t>
            </a:r>
          </a:p>
          <a:p>
            <a:pPr marL="214313" indent="-214313">
              <a:buFont typeface="Arial" pitchFamily="34" charset="0"/>
              <a:buChar char="•"/>
            </a:pPr>
            <a:r>
              <a:rPr lang="en-US" sz="1400" dirty="0">
                <a:latin typeface="Times New Roman" panose="02020603050405020304" pitchFamily="18" charset="0"/>
                <a:cs typeface="Times New Roman" panose="02020603050405020304" pitchFamily="18" charset="0"/>
              </a:rPr>
              <a:t>29/44 (66%) negative for fungi</a:t>
            </a:r>
          </a:p>
          <a:p>
            <a:pPr marL="214313" indent="-214313">
              <a:buFont typeface="Arial" pitchFamily="34" charset="0"/>
              <a:buChar char="•"/>
            </a:pPr>
            <a:r>
              <a:rPr lang="en-US" sz="1400" dirty="0">
                <a:latin typeface="Times New Roman" panose="02020603050405020304" pitchFamily="18" charset="0"/>
                <a:cs typeface="Times New Roman" panose="02020603050405020304" pitchFamily="18" charset="0"/>
              </a:rPr>
              <a:t>1/44 (2%) exceeded pre-flight specifications</a:t>
            </a:r>
          </a:p>
        </p:txBody>
      </p:sp>
      <p:pic>
        <p:nvPicPr>
          <p:cNvPr id="18" name="Picture 3"/>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422204" y="2184451"/>
            <a:ext cx="2721923" cy="2058318"/>
          </a:xfrm>
          <a:prstGeom prst="rect">
            <a:avLst/>
          </a:prstGeom>
          <a:ln w="19050">
            <a:solidFill>
              <a:schemeClr val="tx1"/>
            </a:solidFill>
            <a:miter lim="800000"/>
            <a:headEnd/>
            <a:tailEnd/>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Lst>
        </p:spPr>
      </p:pic>
      <p:sp>
        <p:nvSpPr>
          <p:cNvPr id="7" name="TextBox 6"/>
          <p:cNvSpPr txBox="1"/>
          <p:nvPr/>
        </p:nvSpPr>
        <p:spPr>
          <a:xfrm>
            <a:off x="1097141" y="2192145"/>
            <a:ext cx="1187219" cy="261610"/>
          </a:xfrm>
          <a:prstGeom prst="rect">
            <a:avLst/>
          </a:prstGeom>
          <a:gradFill flip="none" rotWithShape="1">
            <a:gsLst>
              <a:gs pos="0">
                <a:srgbClr val="0070C0"/>
              </a:gs>
              <a:gs pos="48000">
                <a:schemeClr val="accent1">
                  <a:lumMod val="97000"/>
                  <a:lumOff val="3000"/>
                </a:schemeClr>
              </a:gs>
              <a:gs pos="100000">
                <a:schemeClr val="accent1">
                  <a:lumMod val="60000"/>
                  <a:lumOff val="40000"/>
                </a:schemeClr>
              </a:gs>
            </a:gsLst>
            <a:lin ang="16200000" scaled="1"/>
            <a:tileRect/>
          </a:gradFill>
          <a:ln w="6350">
            <a:solidFill>
              <a:srgbClr val="00FFFF"/>
            </a:solidFill>
          </a:ln>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n-US" sz="1100" b="1" dirty="0">
                <a:solidFill>
                  <a:schemeClr val="tx1"/>
                </a:solidFill>
                <a:latin typeface="Times New Roman" panose="02020603050405020304" pitchFamily="18" charset="0"/>
                <a:cs typeface="Times New Roman" panose="02020603050405020304" pitchFamily="18" charset="0"/>
              </a:rPr>
              <a:t>Bacterial </a:t>
            </a:r>
            <a:r>
              <a:rPr lang="en-US" sz="1100" b="1" dirty="0" smtClean="0">
                <a:solidFill>
                  <a:schemeClr val="tx1"/>
                </a:solidFill>
                <a:latin typeface="Times New Roman" panose="02020603050405020304" pitchFamily="18" charset="0"/>
                <a:cs typeface="Times New Roman" panose="02020603050405020304" pitchFamily="18" charset="0"/>
              </a:rPr>
              <a:t>Counts</a:t>
            </a:r>
            <a:endParaRPr lang="en-US" sz="1100" b="1" dirty="0">
              <a:solidFill>
                <a:schemeClr val="tx1"/>
              </a:solidFill>
              <a:latin typeface="Times New Roman" panose="02020603050405020304" pitchFamily="18" charset="0"/>
              <a:cs typeface="Times New Roman" panose="02020603050405020304" pitchFamily="18" charset="0"/>
            </a:endParaRPr>
          </a:p>
        </p:txBody>
      </p:sp>
      <p:sp>
        <p:nvSpPr>
          <p:cNvPr id="10" name="TextBox 9"/>
          <p:cNvSpPr txBox="1"/>
          <p:nvPr/>
        </p:nvSpPr>
        <p:spPr>
          <a:xfrm>
            <a:off x="4581524" y="2192145"/>
            <a:ext cx="1217009" cy="261610"/>
          </a:xfrm>
          <a:prstGeom prst="rect">
            <a:avLst/>
          </a:prstGeom>
          <a:gradFill flip="none" rotWithShape="1">
            <a:gsLst>
              <a:gs pos="0">
                <a:srgbClr val="0070C0"/>
              </a:gs>
              <a:gs pos="48000">
                <a:schemeClr val="accent1">
                  <a:lumMod val="97000"/>
                  <a:lumOff val="3000"/>
                </a:schemeClr>
              </a:gs>
              <a:gs pos="100000">
                <a:schemeClr val="accent1">
                  <a:lumMod val="60000"/>
                  <a:lumOff val="40000"/>
                </a:schemeClr>
              </a:gs>
            </a:gsLst>
            <a:lin ang="16200000" scaled="1"/>
            <a:tileRect/>
          </a:gradFill>
          <a:ln w="6350">
            <a:solidFill>
              <a:srgbClr val="00FFFF"/>
            </a:solidFill>
          </a:ln>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n-US" sz="1100" b="1" dirty="0">
                <a:solidFill>
                  <a:schemeClr val="tx1"/>
                </a:solidFill>
                <a:latin typeface="Times New Roman" panose="02020603050405020304" pitchFamily="18" charset="0"/>
                <a:cs typeface="Times New Roman" panose="02020603050405020304" pitchFamily="18" charset="0"/>
              </a:rPr>
              <a:t>Fungal </a:t>
            </a:r>
            <a:r>
              <a:rPr lang="en-US" sz="1100" b="1" dirty="0" smtClean="0">
                <a:solidFill>
                  <a:schemeClr val="tx1"/>
                </a:solidFill>
                <a:latin typeface="Times New Roman" panose="02020603050405020304" pitchFamily="18" charset="0"/>
                <a:cs typeface="Times New Roman" panose="02020603050405020304" pitchFamily="18" charset="0"/>
              </a:rPr>
              <a:t>Counts</a:t>
            </a:r>
            <a:endParaRPr lang="en-US" sz="1100" b="1" dirty="0">
              <a:solidFill>
                <a:schemeClr val="tx1"/>
              </a:solidFill>
              <a:latin typeface="Times New Roman" panose="02020603050405020304" pitchFamily="18" charset="0"/>
              <a:cs typeface="Times New Roman" panose="02020603050405020304" pitchFamily="18" charset="0"/>
            </a:endParaRPr>
          </a:p>
        </p:txBody>
      </p:sp>
      <p:sp>
        <p:nvSpPr>
          <p:cNvPr id="13" name="TextBox 12"/>
          <p:cNvSpPr txBox="1"/>
          <p:nvPr/>
        </p:nvSpPr>
        <p:spPr>
          <a:xfrm>
            <a:off x="7731697" y="2257192"/>
            <a:ext cx="1267330" cy="261610"/>
          </a:xfrm>
          <a:prstGeom prst="rect">
            <a:avLst/>
          </a:prstGeom>
          <a:gradFill flip="none" rotWithShape="1">
            <a:gsLst>
              <a:gs pos="0">
                <a:srgbClr val="00B050"/>
              </a:gs>
              <a:gs pos="23000">
                <a:srgbClr val="00B050"/>
              </a:gs>
              <a:gs pos="47000">
                <a:srgbClr val="00B050"/>
              </a:gs>
              <a:gs pos="95000">
                <a:schemeClr val="accent6">
                  <a:lumMod val="70000"/>
                </a:schemeClr>
              </a:gs>
            </a:gsLst>
            <a:path path="circle">
              <a:fillToRect l="50000" t="50000" r="50000" b="50000"/>
            </a:path>
            <a:tileRect/>
          </a:gradFill>
          <a:ln w="6350">
            <a:solidFill>
              <a:srgbClr val="00B050"/>
            </a:solidFill>
          </a:ln>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US" sz="1100" b="1" dirty="0">
                <a:solidFill>
                  <a:schemeClr val="tx1"/>
                </a:solidFill>
                <a:latin typeface="Times New Roman" panose="02020603050405020304" pitchFamily="18" charset="0"/>
                <a:cs typeface="Times New Roman" panose="02020603050405020304" pitchFamily="18" charset="0"/>
              </a:rPr>
              <a:t>Bacterial counts</a:t>
            </a:r>
          </a:p>
        </p:txBody>
      </p:sp>
      <p:sp>
        <p:nvSpPr>
          <p:cNvPr id="16" name="TextBox 15"/>
          <p:cNvSpPr txBox="1"/>
          <p:nvPr/>
        </p:nvSpPr>
        <p:spPr>
          <a:xfrm>
            <a:off x="10756475" y="2257192"/>
            <a:ext cx="1194649" cy="261610"/>
          </a:xfrm>
          <a:prstGeom prst="rect">
            <a:avLst/>
          </a:prstGeom>
          <a:gradFill flip="none" rotWithShape="1">
            <a:gsLst>
              <a:gs pos="0">
                <a:srgbClr val="00B050"/>
              </a:gs>
              <a:gs pos="23000">
                <a:srgbClr val="00B050"/>
              </a:gs>
              <a:gs pos="47000">
                <a:srgbClr val="00B050"/>
              </a:gs>
              <a:gs pos="95000">
                <a:schemeClr val="accent6">
                  <a:lumMod val="70000"/>
                </a:schemeClr>
              </a:gs>
            </a:gsLst>
            <a:path path="circle">
              <a:fillToRect l="50000" t="50000" r="50000" b="50000"/>
            </a:path>
            <a:tileRect/>
          </a:gradFill>
          <a:ln w="6350">
            <a:solidFill>
              <a:srgbClr val="00B050"/>
            </a:solidFill>
          </a:ln>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US" sz="1100" b="1" dirty="0">
                <a:solidFill>
                  <a:schemeClr val="tx1"/>
                </a:solidFill>
                <a:latin typeface="Times New Roman" panose="02020603050405020304" pitchFamily="18" charset="0"/>
                <a:cs typeface="Times New Roman" panose="02020603050405020304" pitchFamily="18" charset="0"/>
              </a:rPr>
              <a:t>Fungal counts</a:t>
            </a:r>
          </a:p>
        </p:txBody>
      </p:sp>
      <p:sp>
        <p:nvSpPr>
          <p:cNvPr id="3" name="TextBox 2"/>
          <p:cNvSpPr txBox="1"/>
          <p:nvPr/>
        </p:nvSpPr>
        <p:spPr>
          <a:xfrm>
            <a:off x="288698" y="1680733"/>
            <a:ext cx="11751099" cy="369332"/>
          </a:xfrm>
          <a:prstGeom prst="rect">
            <a:avLst/>
          </a:prstGeom>
          <a:noFill/>
        </p:spPr>
        <p:txBody>
          <a:bodyPr wrap="square" rtlCol="0">
            <a:spAutoFit/>
          </a:bodyPr>
          <a:lstStyle/>
          <a:p>
            <a:r>
              <a:rPr lang="en-US" dirty="0" smtClean="0">
                <a:solidFill>
                  <a:schemeClr val="bg1"/>
                </a:solidFill>
                <a:latin typeface="Times New Roman" panose="02020603050405020304" pitchFamily="18" charset="0"/>
                <a:cs typeface="Times New Roman" panose="02020603050405020304" pitchFamily="18" charset="0"/>
              </a:rPr>
              <a:t>		Surface Samples						</a:t>
            </a:r>
            <a:r>
              <a:rPr lang="en-US" dirty="0" smtClean="0">
                <a:latin typeface="Times New Roman" panose="02020603050405020304" pitchFamily="18" charset="0"/>
                <a:cs typeface="Times New Roman" panose="02020603050405020304" pitchFamily="18" charset="0"/>
              </a:rPr>
              <a:t>Air Samples</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8588792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1" name="Straight Connector 20"/>
          <p:cNvCxnSpPr>
            <a:stCxn id="7" idx="2"/>
          </p:cNvCxnSpPr>
          <p:nvPr/>
        </p:nvCxnSpPr>
        <p:spPr>
          <a:xfrm flipH="1">
            <a:off x="1900242" y="3529127"/>
            <a:ext cx="1" cy="2291568"/>
          </a:xfrm>
          <a:prstGeom prst="line">
            <a:avLst/>
          </a:prstGeom>
          <a:ln w="25400">
            <a:solidFill>
              <a:schemeClr val="accent1"/>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flipH="1">
            <a:off x="7242389" y="3445014"/>
            <a:ext cx="1" cy="2291568"/>
          </a:xfrm>
          <a:prstGeom prst="line">
            <a:avLst/>
          </a:prstGeom>
          <a:ln w="25400">
            <a:solidFill>
              <a:schemeClr val="accent1"/>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H="1">
            <a:off x="10124572" y="3500552"/>
            <a:ext cx="1" cy="2291568"/>
          </a:xfrm>
          <a:prstGeom prst="line">
            <a:avLst/>
          </a:prstGeom>
          <a:ln w="25400">
            <a:solidFill>
              <a:schemeClr val="accent1"/>
            </a:solidFill>
            <a:prstDash val="sysDot"/>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838200" y="82021"/>
            <a:ext cx="10515600" cy="970403"/>
          </a:xfrm>
        </p:spPr>
        <p:txBody>
          <a:bodyPr>
            <a:normAutofit/>
          </a:bodyPr>
          <a:lstStyle/>
          <a:p>
            <a:pPr algn="ctr"/>
            <a:r>
              <a:rPr lang="en-US" dirty="0" smtClean="0">
                <a:latin typeface="Times New Roman" panose="02020603050405020304" pitchFamily="18" charset="0"/>
                <a:cs typeface="Times New Roman" panose="02020603050405020304" pitchFamily="18" charset="0"/>
              </a:rPr>
              <a:t>The ISS Microbiome: In-flight Sampling</a:t>
            </a:r>
            <a:endParaRPr lang="en-US" dirty="0">
              <a:latin typeface="Times New Roman" panose="02020603050405020304" pitchFamily="18" charset="0"/>
              <a:cs typeface="Times New Roman" panose="02020603050405020304" pitchFamily="18" charset="0"/>
            </a:endParaRPr>
          </a:p>
        </p:txBody>
      </p:sp>
      <p:pic>
        <p:nvPicPr>
          <p:cNvPr id="5" name="Content Placeholder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1220091" y="83700"/>
            <a:ext cx="873832" cy="873832"/>
          </a:xfrm>
        </p:spPr>
      </p:pic>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1438" y="82021"/>
            <a:ext cx="981403" cy="786612"/>
          </a:xfrm>
          <a:prstGeom prst="rect">
            <a:avLst/>
          </a:prstGeom>
        </p:spPr>
      </p:pic>
      <p:sp>
        <p:nvSpPr>
          <p:cNvPr id="6" name="Rectangle 5"/>
          <p:cNvSpPr/>
          <p:nvPr/>
        </p:nvSpPr>
        <p:spPr>
          <a:xfrm>
            <a:off x="1066800" y="5388635"/>
            <a:ext cx="10058400" cy="954107"/>
          </a:xfrm>
          <a:prstGeom prst="rect">
            <a:avLst/>
          </a:prstGeom>
        </p:spPr>
        <p:txBody>
          <a:bodyPr wrap="square">
            <a:spAutoFit/>
          </a:bodyPr>
          <a:lstStyle/>
          <a:p>
            <a:pPr marL="342900" indent="-342900">
              <a:buFont typeface="Arial" panose="020B0604020202020204" pitchFamily="34" charset="0"/>
              <a:buChar char="•"/>
            </a:pPr>
            <a:endParaRPr lang="en-US" altLang="en-US" sz="2000" dirty="0" smtClean="0">
              <a:solidFill>
                <a:schemeClr val="bg1"/>
              </a:solidFill>
              <a:latin typeface="Times New Roman" panose="02020603050405020304" pitchFamily="18" charset="0"/>
              <a:cs typeface="Times New Roman" panose="02020603050405020304" pitchFamily="18" charset="0"/>
            </a:endParaRPr>
          </a:p>
          <a:p>
            <a:endParaRPr lang="en-US" altLang="en-US" dirty="0" smtClean="0">
              <a:solidFill>
                <a:schemeClr val="bg1"/>
              </a:solidFill>
              <a:latin typeface="Times New Roman" panose="02020603050405020304" pitchFamily="18" charset="0"/>
              <a:cs typeface="Times New Roman" panose="02020603050405020304" pitchFamily="18" charset="0"/>
            </a:endParaRPr>
          </a:p>
          <a:p>
            <a:endParaRPr lang="en-US" altLang="en-US" dirty="0">
              <a:solidFill>
                <a:schemeClr val="bg1"/>
              </a:solidFill>
              <a:latin typeface="Times New Roman" panose="02020603050405020304" pitchFamily="18" charset="0"/>
              <a:cs typeface="Times New Roman" panose="02020603050405020304" pitchFamily="18" charset="0"/>
            </a:endParaRPr>
          </a:p>
        </p:txBody>
      </p:sp>
      <p:pic>
        <p:nvPicPr>
          <p:cNvPr id="7" name="Picture 6" descr="C:\Users\coubre\AppData\Local\Microsoft\Windows\Temporary Internet Files\Content.Outlook\T3WFMKP6\Micro_Exp6_013103_img02.jpg"/>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82834" y="1727379"/>
            <a:ext cx="2634818" cy="1801748"/>
          </a:xfrm>
          <a:prstGeom prst="rect">
            <a:avLst/>
          </a:prstGeom>
          <a:noFill/>
          <a:ln w="31750">
            <a:solidFill>
              <a:srgbClr val="0000FF"/>
            </a:solidFill>
            <a:miter lim="800000"/>
            <a:headEnd/>
            <a:tailEnd/>
          </a:ln>
        </p:spPr>
      </p:pic>
      <p:pic>
        <p:nvPicPr>
          <p:cNvPr id="8" name="Picture 7" descr="C:\Users\coubre\Documents\Microbiology\Microbial Monitoring Book Chapter\Figures\NASA Figures\Figure 6B SSK contact slide ISS025E010810.jpg"/>
          <p:cNvPicPr/>
          <p:nvPr/>
        </p:nvPicPr>
        <p:blipFill rotWithShape="1">
          <a:blip r:embed="rId5" cstate="print">
            <a:extLst>
              <a:ext uri="{28A0092B-C50C-407E-A947-70E740481C1C}">
                <a14:useLocalDpi xmlns:a14="http://schemas.microsoft.com/office/drawing/2010/main" val="0"/>
              </a:ext>
            </a:extLst>
          </a:blip>
          <a:srcRect/>
          <a:stretch/>
        </p:blipFill>
        <p:spPr bwMode="auto">
          <a:xfrm>
            <a:off x="719433" y="3769826"/>
            <a:ext cx="2361619" cy="1378110"/>
          </a:xfrm>
          <a:prstGeom prst="rect">
            <a:avLst/>
          </a:prstGeom>
          <a:noFill/>
          <a:ln w="31750">
            <a:solidFill>
              <a:srgbClr val="0000FF"/>
            </a:solidFill>
            <a:miter lim="800000"/>
            <a:headEnd/>
            <a:tailEnd/>
          </a:ln>
        </p:spPr>
      </p:pic>
      <p:pic>
        <p:nvPicPr>
          <p:cNvPr id="9" name="Picture 3" descr="ISS015E31717.jpg"/>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bwMode="auto">
          <a:xfrm>
            <a:off x="3790458" y="1727379"/>
            <a:ext cx="2159896" cy="3323469"/>
          </a:xfrm>
          <a:prstGeom prst="rect">
            <a:avLst/>
          </a:prstGeom>
          <a:noFill/>
          <a:ln w="31750">
            <a:solidFill>
              <a:srgbClr val="0000FF"/>
            </a:solidFill>
            <a:miter lim="800000"/>
            <a:headEnd/>
            <a:tailEnd/>
          </a:ln>
        </p:spPr>
      </p:pic>
      <p:grpSp>
        <p:nvGrpSpPr>
          <p:cNvPr id="11" name="Group 10"/>
          <p:cNvGrpSpPr/>
          <p:nvPr/>
        </p:nvGrpSpPr>
        <p:grpSpPr>
          <a:xfrm>
            <a:off x="6177543" y="1727379"/>
            <a:ext cx="2129693" cy="3209501"/>
            <a:chOff x="1125449" y="2174528"/>
            <a:chExt cx="2753738" cy="3652103"/>
          </a:xfrm>
        </p:grpSpPr>
        <p:pic>
          <p:nvPicPr>
            <p:cNvPr id="12" name="Picture 10" descr="ISS006E23238 MAS Jan 30 03.jpg"/>
            <p:cNvPicPr>
              <a:picLocks noChangeAspect="1"/>
            </p:cNvPicPr>
            <p:nvPr/>
          </p:nvPicPr>
          <p:blipFill rotWithShape="1">
            <a:blip r:embed="rId7" cstate="print">
              <a:extLst>
                <a:ext uri="{28A0092B-C50C-407E-A947-70E740481C1C}">
                  <a14:useLocalDpi xmlns:a14="http://schemas.microsoft.com/office/drawing/2010/main" val="0"/>
                </a:ext>
              </a:extLst>
            </a:blip>
            <a:srcRect/>
            <a:stretch/>
          </p:blipFill>
          <p:spPr bwMode="auto">
            <a:xfrm>
              <a:off x="1125449" y="2174528"/>
              <a:ext cx="2753738" cy="1805956"/>
            </a:xfrm>
            <a:prstGeom prst="rect">
              <a:avLst/>
            </a:prstGeom>
            <a:noFill/>
            <a:ln w="31750">
              <a:solidFill>
                <a:srgbClr val="0000FF"/>
              </a:solidFill>
              <a:miter lim="800000"/>
              <a:headEnd/>
              <a:tailEnd/>
            </a:ln>
          </p:spPr>
        </p:pic>
        <p:pic>
          <p:nvPicPr>
            <p:cNvPr id="13" name="Picture 11" descr="ISS006E23233 MAS Jan 30 03.jpg"/>
            <p:cNvPicPr>
              <a:picLocks noChangeAspect="1"/>
            </p:cNvPicPr>
            <p:nvPr/>
          </p:nvPicPr>
          <p:blipFill rotWithShape="1">
            <a:blip r:embed="rId8" cstate="print">
              <a:extLst>
                <a:ext uri="{28A0092B-C50C-407E-A947-70E740481C1C}">
                  <a14:useLocalDpi xmlns:a14="http://schemas.microsoft.com/office/drawing/2010/main" val="0"/>
                </a:ext>
              </a:extLst>
            </a:blip>
            <a:srcRect/>
            <a:stretch/>
          </p:blipFill>
          <p:spPr bwMode="auto">
            <a:xfrm>
              <a:off x="1125449" y="4021340"/>
              <a:ext cx="2753738" cy="1805291"/>
            </a:xfrm>
            <a:prstGeom prst="rect">
              <a:avLst/>
            </a:prstGeom>
            <a:noFill/>
            <a:ln w="31750">
              <a:solidFill>
                <a:srgbClr val="0000FF"/>
              </a:solidFill>
              <a:miter lim="800000"/>
              <a:headEnd/>
              <a:tailEnd/>
            </a:ln>
          </p:spPr>
        </p:pic>
      </p:grpSp>
      <p:pic>
        <p:nvPicPr>
          <p:cNvPr id="14" name="Picture 8" descr="ISS006E27226 water processing"/>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a:stretch/>
        </p:blipFill>
        <p:spPr bwMode="auto">
          <a:xfrm>
            <a:off x="8761614" y="1727379"/>
            <a:ext cx="2685639" cy="1908368"/>
          </a:xfrm>
          <a:prstGeom prst="rect">
            <a:avLst/>
          </a:prstGeom>
          <a:noFill/>
          <a:ln w="31750">
            <a:solidFill>
              <a:srgbClr val="0000FF"/>
            </a:solidFill>
            <a:miter lim="800000"/>
            <a:headEnd/>
            <a:tailEnd/>
          </a:ln>
        </p:spPr>
      </p:pic>
      <p:pic>
        <p:nvPicPr>
          <p:cNvPr id="15" name="Picture 14"/>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9392643" y="3769826"/>
            <a:ext cx="1416256" cy="1379313"/>
          </a:xfrm>
          <a:prstGeom prst="rect">
            <a:avLst/>
          </a:prstGeom>
          <a:noFill/>
          <a:ln w="31750">
            <a:solidFill>
              <a:srgbClr val="0000FF"/>
            </a:solidFill>
            <a:miter lim="800000"/>
            <a:headEnd/>
            <a:tailEnd/>
          </a:ln>
        </p:spPr>
      </p:pic>
      <p:sp>
        <p:nvSpPr>
          <p:cNvPr id="19" name="TextBox 18"/>
          <p:cNvSpPr txBox="1"/>
          <p:nvPr/>
        </p:nvSpPr>
        <p:spPr>
          <a:xfrm>
            <a:off x="1476955" y="5792120"/>
            <a:ext cx="9401175" cy="769441"/>
          </a:xfrm>
          <a:prstGeom prst="rect">
            <a:avLst/>
          </a:prstGeom>
          <a:noFill/>
          <a:ln w="15875">
            <a:solidFill>
              <a:schemeClr val="accent1"/>
            </a:solidFill>
            <a:prstDash val="sysDot"/>
          </a:ln>
        </p:spPr>
        <p:txBody>
          <a:bodyPr wrap="square" rtlCol="0">
            <a:spAutoFit/>
          </a:bodyPr>
          <a:lstStyle/>
          <a:p>
            <a:pPr algn="ctr"/>
            <a:r>
              <a:rPr lang="en-US" sz="2200" dirty="0" smtClean="0">
                <a:latin typeface="Times New Roman" panose="02020603050405020304" pitchFamily="18" charset="0"/>
                <a:cs typeface="Times New Roman" panose="02020603050405020304" pitchFamily="18" charset="0"/>
              </a:rPr>
              <a:t>Quantified on the ISS and Returned to the JSC Microbiology Lab for Identification </a:t>
            </a:r>
            <a:endParaRPr lang="en-US"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20174518"/>
      </p:ext>
    </p:extLst>
  </p:cSld>
  <p:clrMapOvr>
    <a:masterClrMapping/>
  </p:clrMapOvr>
  <p:timing>
    <p:tnLst>
      <p:par>
        <p:cTn id="1" dur="indefinite" restart="never" nodeType="tmRoot"/>
      </p:par>
    </p:tnLst>
  </p:timing>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emplate>Office Theme</Template>
  <TotalTime>1640</TotalTime>
  <Words>2130</Words>
  <Application>Microsoft Office PowerPoint</Application>
  <PresentationFormat>Widescreen</PresentationFormat>
  <Paragraphs>226</Paragraphs>
  <Slides>34</Slides>
  <Notes>8</Notes>
  <HiddenSlides>0</HiddenSlides>
  <MMClips>1</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34</vt:i4>
      </vt:variant>
    </vt:vector>
  </HeadingPairs>
  <TitlesOfParts>
    <vt:vector size="48" baseType="lpstr">
      <vt:lpstr>Arial Unicode MS</vt:lpstr>
      <vt:lpstr>MS PGothic</vt:lpstr>
      <vt:lpstr>MS PGothic</vt:lpstr>
      <vt:lpstr>SimSun</vt:lpstr>
      <vt:lpstr>Adobe Garamond Pro</vt:lpstr>
      <vt:lpstr>Arial</vt:lpstr>
      <vt:lpstr>Arial</vt:lpstr>
      <vt:lpstr>Arial (Headings)</vt:lpstr>
      <vt:lpstr>Calibri</vt:lpstr>
      <vt:lpstr>Courier New</vt:lpstr>
      <vt:lpstr>Helvetica Neue Black Condensed</vt:lpstr>
      <vt:lpstr>Tahoma</vt:lpstr>
      <vt:lpstr>Times New Roman</vt:lpstr>
      <vt:lpstr>1_Office Theme</vt:lpstr>
      <vt:lpstr>PowerPoint Presentation</vt:lpstr>
      <vt:lpstr>PowerPoint Presentation</vt:lpstr>
      <vt:lpstr>International Space Station</vt:lpstr>
      <vt:lpstr>The International Space Station</vt:lpstr>
      <vt:lpstr>PowerPoint Presentation</vt:lpstr>
      <vt:lpstr>The Microbiome and Omics Studies on the ISS</vt:lpstr>
      <vt:lpstr>PowerPoint Presentation</vt:lpstr>
      <vt:lpstr>The ISS Microbiome: Pre-flight Analysis (Modules and Logistics Vehicles - ISS Construction, Expeditions 1-25) </vt:lpstr>
      <vt:lpstr>The ISS Microbiome: In-flight Sampling</vt:lpstr>
      <vt:lpstr>The ISS Microbiome: In-flight Analysis</vt:lpstr>
      <vt:lpstr>The ISS Microbiome: Pre-flight and In-flight Surface and Air Genera</vt:lpstr>
      <vt:lpstr>The ISS Microbiome</vt:lpstr>
      <vt:lpstr>PowerPoint Presentation</vt:lpstr>
      <vt:lpstr>PowerPoint Presentation</vt:lpstr>
      <vt:lpstr>The Aquarius Microbiome:  Molecular Technology on the Ocean Floor </vt:lpstr>
      <vt:lpstr>The Astronaut Microbiome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GeneLab Data System Phase 2 (Release 2.0 – October 1st 2017) Google-like Search, Federated Search</vt:lpstr>
      <vt:lpstr>PowerPoint Presentation</vt:lpstr>
      <vt:lpstr>PowerPoint Presentation</vt:lpstr>
      <vt:lpstr>PowerPoint Presentation</vt:lpstr>
      <vt:lpstr>PowerPoint Presentation</vt:lpstr>
      <vt:lpstr>First GeneLab Meta Analysis publication: Global transcriptomic analysis suggests carbon dioxide as an environmental stressor in spaceflight</vt:lpstr>
      <vt:lpstr>PowerPoint Presentation</vt:lpstr>
    </vt:vector>
  </TitlesOfParts>
  <Company>HPES ACES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Pete Hasbrook</dc:creator>
  <cp:lastModifiedBy>Calit2Auditorium</cp:lastModifiedBy>
  <cp:revision>75</cp:revision>
  <dcterms:created xsi:type="dcterms:W3CDTF">2017-09-13T17:24:53Z</dcterms:created>
  <dcterms:modified xsi:type="dcterms:W3CDTF">2018-05-03T15:57:33Z</dcterms:modified>
</cp:coreProperties>
</file>